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339" r:id="rId4"/>
    <p:sldId id="261" r:id="rId5"/>
    <p:sldId id="334" r:id="rId6"/>
    <p:sldId id="337" r:id="rId7"/>
    <p:sldId id="328" r:id="rId8"/>
    <p:sldId id="338" r:id="rId9"/>
    <p:sldId id="340" r:id="rId10"/>
    <p:sldId id="341" r:id="rId11"/>
    <p:sldId id="342" r:id="rId12"/>
    <p:sldId id="343" r:id="rId13"/>
    <p:sldId id="265" r:id="rId14"/>
    <p:sldId id="267" r:id="rId15"/>
    <p:sldId id="345" r:id="rId16"/>
    <p:sldId id="346" r:id="rId17"/>
    <p:sldId id="269" r:id="rId18"/>
    <p:sldId id="274" r:id="rId19"/>
    <p:sldId id="276" r:id="rId20"/>
    <p:sldId id="344" r:id="rId21"/>
    <p:sldId id="283" r:id="rId22"/>
    <p:sldId id="335" r:id="rId23"/>
    <p:sldId id="336" r:id="rId24"/>
    <p:sldId id="285" r:id="rId25"/>
    <p:sldId id="286" r:id="rId26"/>
    <p:sldId id="295" r:id="rId27"/>
    <p:sldId id="299" r:id="rId28"/>
    <p:sldId id="301" r:id="rId29"/>
    <p:sldId id="302" r:id="rId30"/>
    <p:sldId id="303" r:id="rId31"/>
    <p:sldId id="329" r:id="rId32"/>
    <p:sldId id="330" r:id="rId33"/>
    <p:sldId id="331" r:id="rId34"/>
    <p:sldId id="332" r:id="rId35"/>
    <p:sldId id="333" r:id="rId36"/>
    <p:sldId id="327"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9" name="Veri Yer Tutucusu 18"/>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F302176B-0E47-46AC-8F43-DAB4B8A37D06}" type="slidenum">
              <a:rPr lang="tr-TR" smtClean="0"/>
              <a:pPr/>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Veri Yer Tutucusu 9"/>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F302176B-0E47-46AC-8F43-DAB4B8A37D06}" type="slidenum">
              <a:rPr lang="tr-TR" smtClean="0"/>
              <a:pPr/>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2" name="Veri Yer Tutucusu 11"/>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a:t>Resim eklemek için simgeyi tıklatın</a:t>
            </a:r>
            <a:endParaRPr kumimoji="0" lang="en-US" dirty="0"/>
          </a:p>
        </p:txBody>
      </p:sp>
      <p:sp>
        <p:nvSpPr>
          <p:cNvPr id="7" name="Veri Yer Tutucusu 6"/>
          <p:cNvSpPr>
            <a:spLocks noGrp="1"/>
          </p:cNvSpPr>
          <p:nvPr>
            <p:ph type="dt" sz="half" idx="10"/>
          </p:nvPr>
        </p:nvSpPr>
        <p:spPr/>
        <p:txBody>
          <a:bodyPr/>
          <a:lstStyle/>
          <a:p>
            <a:fld id="{A23720DD-5B6D-40BF-8493-A6B52D484E6B}" type="datetimeFigureOut">
              <a:rPr lang="tr-TR" smtClean="0"/>
              <a:pPr/>
              <a:t>14.09.2023</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3720DD-5B6D-40BF-8493-A6B52D484E6B}" type="datetimeFigureOut">
              <a:rPr lang="tr-TR" smtClean="0"/>
              <a:pPr/>
              <a:t>14.09.2023</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2176B-0E47-46AC-8F43-DAB4B8A37D06}" type="slidenum">
              <a:rPr lang="tr-TR" smtClean="0"/>
              <a:pPr/>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1196752"/>
            <a:ext cx="8358246" cy="4176464"/>
          </a:xfrm>
        </p:spPr>
        <p:txBody>
          <a:bodyPr>
            <a:normAutofit/>
          </a:bodyPr>
          <a:lstStyle/>
          <a:p>
            <a:pPr algn="ctr"/>
            <a:r>
              <a:rPr lang="tr-TR" sz="4400" b="1" dirty="0">
                <a:solidFill>
                  <a:srgbClr val="C00000"/>
                </a:solidFill>
                <a:effectLst>
                  <a:outerShdw blurRad="38100" dist="38100" dir="2700000" algn="tl">
                    <a:srgbClr val="C0C0C0"/>
                  </a:outerShdw>
                </a:effectLst>
                <a:latin typeface="Calibri" pitchFamily="34" charset="0"/>
                <a:cs typeface="Calibri" pitchFamily="34" charset="0"/>
              </a:rPr>
              <a:t>TARAKLI ÇOK PROGRAMLI ANADOLU LİSESİ</a:t>
            </a:r>
          </a:p>
          <a:p>
            <a:pPr algn="ctr"/>
            <a:endParaRPr lang="tr-TR" sz="4400" b="1" dirty="0">
              <a:solidFill>
                <a:schemeClr val="tx2">
                  <a:lumMod val="10000"/>
                </a:schemeClr>
              </a:solidFill>
              <a:effectLst>
                <a:outerShdw blurRad="38100" dist="38100" dir="2700000" algn="tl">
                  <a:srgbClr val="C0C0C0"/>
                </a:outerShdw>
              </a:effectLst>
              <a:latin typeface="Calibri" pitchFamily="34" charset="0"/>
              <a:cs typeface="Calibri" pitchFamily="34" charset="0"/>
            </a:endParaRPr>
          </a:p>
          <a:p>
            <a:pPr algn="ctr"/>
            <a:r>
              <a:rPr lang="tr-TR" sz="4400" b="1" dirty="0">
                <a:solidFill>
                  <a:schemeClr val="tx2">
                    <a:lumMod val="10000"/>
                  </a:schemeClr>
                </a:solidFill>
                <a:effectLst>
                  <a:outerShdw blurRad="38100" dist="38100" dir="2700000" algn="tl">
                    <a:srgbClr val="C0C0C0"/>
                  </a:outerShdw>
                </a:effectLst>
                <a:latin typeface="Calibri" pitchFamily="34" charset="0"/>
                <a:cs typeface="Calibri" pitchFamily="34" charset="0"/>
              </a:rPr>
              <a:t>(Sınıf Geçme, Okul Kuralları, Nakil İşlemleri, Ödül ve Disiplin Esasları)</a:t>
            </a:r>
          </a:p>
          <a:p>
            <a:pPr algn="ctr"/>
            <a:endParaRPr lang="tr-TR" sz="4400" dirty="0">
              <a:latin typeface="Calibri" pitchFamily="34" charset="0"/>
              <a:cs typeface="Calibri" pitchFamily="34" charset="0"/>
            </a:endParaRPr>
          </a:p>
        </p:txBody>
      </p:sp>
    </p:spTree>
    <p:extLst>
      <p:ext uri="{BB962C8B-B14F-4D97-AF65-F5344CB8AC3E}">
        <p14:creationId xmlns:p14="http://schemas.microsoft.com/office/powerpoint/2010/main" val="228967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solidFill>
                  <a:srgbClr val="C00000"/>
                </a:solidFill>
              </a:rPr>
              <a:t>KaNtin</a:t>
            </a:r>
            <a:r>
              <a:rPr lang="tr-TR" dirty="0">
                <a:solidFill>
                  <a:srgbClr val="C00000"/>
                </a:solidFill>
              </a:rPr>
              <a:t> ve katlara yiyecek içecek çıkartma</a:t>
            </a:r>
          </a:p>
        </p:txBody>
      </p:sp>
      <p:sp>
        <p:nvSpPr>
          <p:cNvPr id="3" name="İçerik Yer Tutucusu 2"/>
          <p:cNvSpPr>
            <a:spLocks noGrp="1"/>
          </p:cNvSpPr>
          <p:nvPr>
            <p:ph idx="1"/>
          </p:nvPr>
        </p:nvSpPr>
        <p:spPr/>
        <p:txBody>
          <a:bodyPr/>
          <a:lstStyle/>
          <a:p>
            <a:pPr algn="just"/>
            <a:r>
              <a:rPr lang="tr-TR" dirty="0"/>
              <a:t>Kantin ve bahçede bulanan masaları kullandıktan sonra temiz bir şekilde bırakmalısınız.</a:t>
            </a:r>
          </a:p>
          <a:p>
            <a:pPr algn="just"/>
            <a:r>
              <a:rPr lang="tr-TR" b="1" i="1" dirty="0">
                <a:solidFill>
                  <a:srgbClr val="C00000"/>
                </a:solidFill>
              </a:rPr>
              <a:t>Katlara ve sınıflara yiyecek ve içecek kapalı dahi olsa kesinlikle çıkarılması yasaktır</a:t>
            </a:r>
            <a:r>
              <a:rPr lang="tr-TR" dirty="0">
                <a:solidFill>
                  <a:srgbClr val="C00000"/>
                </a:solidFill>
              </a:rPr>
              <a:t>.</a:t>
            </a:r>
          </a:p>
          <a:p>
            <a:pPr algn="just"/>
            <a:r>
              <a:rPr lang="tr-TR" dirty="0">
                <a:solidFill>
                  <a:schemeClr val="tx1">
                    <a:lumMod val="85000"/>
                    <a:lumOff val="15000"/>
                  </a:schemeClr>
                </a:solidFill>
              </a:rPr>
              <a:t>Kantin ve sınıflarda oturduğunuz masaların temizliğinden oturan kişi sorumludur.</a:t>
            </a:r>
          </a:p>
        </p:txBody>
      </p:sp>
    </p:spTree>
    <p:extLst>
      <p:ext uri="{BB962C8B-B14F-4D97-AF65-F5344CB8AC3E}">
        <p14:creationId xmlns:p14="http://schemas.microsoft.com/office/powerpoint/2010/main" val="366772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i="1" dirty="0">
                <a:solidFill>
                  <a:srgbClr val="C00000"/>
                </a:solidFill>
                <a:latin typeface="+mn-lt"/>
                <a:ea typeface="+mn-ea"/>
                <a:cs typeface="+mn-cs"/>
              </a:rPr>
              <a:t>Okul yolu ve öğrenci tuvaletleri</a:t>
            </a:r>
          </a:p>
        </p:txBody>
      </p:sp>
      <p:sp>
        <p:nvSpPr>
          <p:cNvPr id="3" name="İçerik Yer Tutucusu 2"/>
          <p:cNvSpPr>
            <a:spLocks noGrp="1"/>
          </p:cNvSpPr>
          <p:nvPr>
            <p:ph idx="1"/>
          </p:nvPr>
        </p:nvSpPr>
        <p:spPr/>
        <p:txBody>
          <a:bodyPr>
            <a:normAutofit lnSpcReduction="10000"/>
          </a:bodyPr>
          <a:lstStyle/>
          <a:p>
            <a:pPr algn="just"/>
            <a:r>
              <a:rPr lang="tr-TR" b="1" i="1" dirty="0">
                <a:solidFill>
                  <a:srgbClr val="C00000"/>
                </a:solidFill>
              </a:rPr>
              <a:t>Okul tuvaletlerinde, okul çevresi veya okul yolunda sigara, tütün vb. maddeler kullanılması yasaktır. Kullananların tespiti halinde gerekli disiplin işlemleri yapılacaktır.</a:t>
            </a:r>
          </a:p>
          <a:p>
            <a:endParaRPr lang="tr-TR" b="1" i="1" dirty="0">
              <a:solidFill>
                <a:srgbClr val="C00000"/>
              </a:solidFill>
            </a:endParaRPr>
          </a:p>
          <a:p>
            <a:pPr algn="just"/>
            <a:r>
              <a:rPr lang="tr-TR" dirty="0">
                <a:solidFill>
                  <a:schemeClr val="tx1">
                    <a:lumMod val="75000"/>
                    <a:lumOff val="25000"/>
                  </a:schemeClr>
                </a:solidFill>
              </a:rPr>
              <a:t>Öğrenci tuvaletlerine kasıtlı bir şekilde temiz bırakmamak veya zarar vermek disiplin suçudur. (Tuvalet içi, lavabo ve duvarlar dahil olmak üzere temiz bırakılacak)</a:t>
            </a:r>
          </a:p>
        </p:txBody>
      </p:sp>
    </p:spTree>
    <p:extLst>
      <p:ext uri="{BB962C8B-B14F-4D97-AF65-F5344CB8AC3E}">
        <p14:creationId xmlns:p14="http://schemas.microsoft.com/office/powerpoint/2010/main" val="404560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C00000"/>
                </a:solidFill>
                <a:latin typeface="Times New Roman" pitchFamily="18" charset="0"/>
                <a:cs typeface="Times New Roman" pitchFamily="18" charset="0"/>
              </a:rPr>
              <a:t>Okul servisleri</a:t>
            </a:r>
          </a:p>
        </p:txBody>
      </p:sp>
      <p:sp>
        <p:nvSpPr>
          <p:cNvPr id="3" name="İçerik Yer Tutucusu 2"/>
          <p:cNvSpPr>
            <a:spLocks noGrp="1"/>
          </p:cNvSpPr>
          <p:nvPr>
            <p:ph idx="1"/>
          </p:nvPr>
        </p:nvSpPr>
        <p:spPr/>
        <p:txBody>
          <a:bodyPr/>
          <a:lstStyle/>
          <a:p>
            <a:pPr algn="just"/>
            <a:r>
              <a:rPr lang="tr-TR" dirty="0">
                <a:solidFill>
                  <a:srgbClr val="C00000"/>
                </a:solidFill>
              </a:rPr>
              <a:t>Öğrenci servisleri sadece listede isimleri bulunan öğrenciler tarafından kullanabilir</a:t>
            </a:r>
            <a:r>
              <a:rPr lang="tr-TR" dirty="0"/>
              <a:t>.</a:t>
            </a:r>
          </a:p>
          <a:p>
            <a:pPr algn="just"/>
            <a:r>
              <a:rPr lang="tr-TR" dirty="0"/>
              <a:t>Servis ile gelen öğrenciler velisinin izni olmadan okuldan ayrılamaz.</a:t>
            </a:r>
          </a:p>
          <a:p>
            <a:pPr algn="just"/>
            <a:r>
              <a:rPr lang="tr-TR" dirty="0">
                <a:solidFill>
                  <a:srgbClr val="C00000"/>
                </a:solidFill>
              </a:rPr>
              <a:t>Servis ile gelen öğrenci servis ile dönmesi gereklidir</a:t>
            </a:r>
            <a:r>
              <a:rPr lang="tr-TR" dirty="0"/>
              <a:t>.</a:t>
            </a:r>
          </a:p>
          <a:p>
            <a:pPr algn="just"/>
            <a:r>
              <a:rPr lang="tr-TR" dirty="0"/>
              <a:t>Her öğrenci kendi isminin bulunduğu servis aracı ile gelip gitmesi gereklidir.</a:t>
            </a:r>
          </a:p>
        </p:txBody>
      </p:sp>
    </p:spTree>
    <p:extLst>
      <p:ext uri="{BB962C8B-B14F-4D97-AF65-F5344CB8AC3E}">
        <p14:creationId xmlns:p14="http://schemas.microsoft.com/office/powerpoint/2010/main" val="317356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000" b="1" dirty="0">
                <a:solidFill>
                  <a:srgbClr val="C00000"/>
                </a:solidFill>
                <a:latin typeface="Calibri" pitchFamily="34" charset="0"/>
                <a:ea typeface="+mn-ea"/>
                <a:cs typeface="Calibri" pitchFamily="34" charset="0"/>
              </a:rPr>
              <a:t>SINIF BAŞKANLIĞI</a:t>
            </a:r>
            <a:endParaRPr lang="tr-TR" sz="4000" b="1" dirty="0">
              <a:solidFill>
                <a:srgbClr val="C00000"/>
              </a:solidFill>
              <a:latin typeface="Calibri" pitchFamily="34" charset="0"/>
              <a:ea typeface="+mn-ea"/>
              <a:cs typeface="Calibri" pitchFamily="34" charset="0"/>
            </a:endParaRPr>
          </a:p>
        </p:txBody>
      </p:sp>
      <p:sp>
        <p:nvSpPr>
          <p:cNvPr id="3" name="İçerik Yer Tutucusu 2"/>
          <p:cNvSpPr>
            <a:spLocks noGrp="1"/>
          </p:cNvSpPr>
          <p:nvPr>
            <p:ph idx="1"/>
          </p:nvPr>
        </p:nvSpPr>
        <p:spPr>
          <a:xfrm>
            <a:off x="457200" y="2000240"/>
            <a:ext cx="8229600" cy="3857652"/>
          </a:xfrm>
        </p:spPr>
        <p:txBody>
          <a:bodyPr>
            <a:normAutofit fontScale="85000" lnSpcReduction="10000"/>
          </a:bodyPr>
          <a:lstStyle/>
          <a:p>
            <a:r>
              <a:rPr lang="tr-TR" altLang="tr-TR" sz="2800" b="1" dirty="0">
                <a:solidFill>
                  <a:schemeClr val="accent2">
                    <a:lumMod val="50000"/>
                  </a:schemeClr>
                </a:solidFill>
                <a:latin typeface="Calibri" pitchFamily="34" charset="0"/>
                <a:cs typeface="Calibri" pitchFamily="34" charset="0"/>
              </a:rPr>
              <a:t>Bir sınıfta bulunan öğrenciler, sınıf öğretmeni rehberliğinde her ders yılı için sınıf başkanı ve başkan yardımcısı seçer. Boşalan sınıf başkanlığı için aynı yolla seçim yapılır.  </a:t>
            </a:r>
          </a:p>
          <a:p>
            <a:pPr>
              <a:buNone/>
            </a:pPr>
            <a:endParaRPr lang="tr-TR" altLang="tr-TR" sz="2800" dirty="0">
              <a:solidFill>
                <a:schemeClr val="accent2">
                  <a:lumMod val="50000"/>
                </a:schemeClr>
              </a:solidFill>
              <a:latin typeface="Calibri" pitchFamily="34" charset="0"/>
              <a:cs typeface="Calibri" pitchFamily="34" charset="0"/>
            </a:endParaRPr>
          </a:p>
          <a:p>
            <a:pPr algn="just"/>
            <a:r>
              <a:rPr lang="tr-TR" altLang="tr-TR" sz="2800" dirty="0">
                <a:solidFill>
                  <a:schemeClr val="accent2">
                    <a:lumMod val="50000"/>
                  </a:schemeClr>
                </a:solidFill>
                <a:latin typeface="Calibri" pitchFamily="34" charset="0"/>
                <a:cs typeface="Calibri" pitchFamily="34" charset="0"/>
              </a:rPr>
              <a:t>Sınıf başkanlığına ve başkan yardımcılığına aday olacak öğrencilerde; disiplin cezası almamış olmak ve örnek davranışlara sahip olmak şartı aranır. </a:t>
            </a:r>
          </a:p>
          <a:p>
            <a:pPr algn="just">
              <a:buFont typeface="Wingdings" pitchFamily="2" charset="2"/>
              <a:buNone/>
            </a:pPr>
            <a:endParaRPr lang="tr-TR" altLang="tr-TR" sz="2800" b="1" dirty="0">
              <a:solidFill>
                <a:schemeClr val="accent2">
                  <a:lumMod val="50000"/>
                </a:schemeClr>
              </a:solidFill>
              <a:latin typeface="Calibri" pitchFamily="34" charset="0"/>
              <a:cs typeface="Calibri" pitchFamily="34" charset="0"/>
            </a:endParaRPr>
          </a:p>
          <a:p>
            <a:pPr algn="just"/>
            <a:r>
              <a:rPr lang="tr-TR" altLang="tr-TR" sz="2800" b="1" dirty="0">
                <a:solidFill>
                  <a:schemeClr val="accent2">
                    <a:lumMod val="50000"/>
                  </a:schemeClr>
                </a:solidFill>
                <a:latin typeface="Calibri" pitchFamily="34" charset="0"/>
                <a:cs typeface="Calibri" pitchFamily="34" charset="0"/>
              </a:rPr>
              <a:t>Seçilme şartlarını kaybeden sınıf başkanı ve yardımcısı sınıf rehber öğretmeni tarafından görevden alınır.  </a:t>
            </a:r>
          </a:p>
          <a:p>
            <a:pPr algn="just"/>
            <a:endParaRPr lang="tr-TR" altLang="tr-TR" sz="2800" b="1" dirty="0">
              <a:solidFill>
                <a:schemeClr val="accent2">
                  <a:lumMod val="50000"/>
                </a:schemeClr>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161396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8229600" cy="724648"/>
          </a:xfrm>
        </p:spPr>
        <p:txBody>
          <a:bodyPr>
            <a:normAutofit/>
          </a:bodyPr>
          <a:lstStyle/>
          <a:p>
            <a:pPr algn="ctr"/>
            <a:r>
              <a:rPr lang="tr-TR" altLang="tr-TR" sz="4000" b="1" u="sng" dirty="0">
                <a:solidFill>
                  <a:srgbClr val="C00000"/>
                </a:solidFill>
                <a:latin typeface="Calibri" pitchFamily="34" charset="0"/>
                <a:ea typeface="+mn-ea"/>
                <a:cs typeface="Calibri" pitchFamily="34" charset="0"/>
              </a:rPr>
              <a:t>GEÇ GELME ve DEVAMSIZLIK</a:t>
            </a:r>
            <a:endParaRPr lang="tr-TR" sz="4000" b="1" u="sng" dirty="0">
              <a:solidFill>
                <a:srgbClr val="C00000"/>
              </a:solidFill>
              <a:latin typeface="Calibri" pitchFamily="34" charset="0"/>
              <a:ea typeface="+mn-ea"/>
              <a:cs typeface="Calibri" pitchFamily="34" charset="0"/>
            </a:endParaRPr>
          </a:p>
        </p:txBody>
      </p:sp>
      <p:sp>
        <p:nvSpPr>
          <p:cNvPr id="3" name="İçerik Yer Tutucusu 2"/>
          <p:cNvSpPr>
            <a:spLocks noGrp="1"/>
          </p:cNvSpPr>
          <p:nvPr>
            <p:ph idx="1"/>
          </p:nvPr>
        </p:nvSpPr>
        <p:spPr>
          <a:xfrm>
            <a:off x="457200" y="1500174"/>
            <a:ext cx="8229600" cy="4824426"/>
          </a:xfrm>
        </p:spPr>
        <p:txBody>
          <a:bodyPr>
            <a:normAutofit/>
          </a:bodyPr>
          <a:lstStyle/>
          <a:p>
            <a:pPr algn="just"/>
            <a:r>
              <a:rPr lang="tr-TR" altLang="tr-TR" sz="2400" b="1" u="sng" dirty="0">
                <a:solidFill>
                  <a:srgbClr val="C00000"/>
                </a:solidFill>
                <a:latin typeface="Calibri" pitchFamily="34" charset="0"/>
                <a:cs typeface="Calibri" pitchFamily="34" charset="0"/>
              </a:rPr>
              <a:t>Geç gelen öğrencilerin derse alınma şekli</a:t>
            </a:r>
            <a:r>
              <a:rPr lang="tr-TR" altLang="tr-TR" sz="2400" b="1" dirty="0">
                <a:solidFill>
                  <a:srgbClr val="C00000"/>
                </a:solidFill>
                <a:latin typeface="Calibri" pitchFamily="34" charset="0"/>
                <a:cs typeface="Calibri" pitchFamily="34" charset="0"/>
              </a:rPr>
              <a:t> ve süresi ders yılı başında öğretmenler kurulunca kararlaştırılarak veli ve öğrencilere duyurulur. Birinci ders saati dışındaki geç gelmeler devamsızlıktan sayılır.  Birinci Derse gelmemeleri veya geç gelmeleri halinde GEÇ olarak sisteme girilir.</a:t>
            </a:r>
          </a:p>
          <a:p>
            <a:r>
              <a:rPr lang="tr-TR" altLang="tr-TR" sz="2400" b="1" dirty="0">
                <a:solidFill>
                  <a:schemeClr val="accent2">
                    <a:lumMod val="50000"/>
                  </a:schemeClr>
                </a:solidFill>
                <a:latin typeface="Calibri" pitchFamily="34" charset="0"/>
                <a:cs typeface="Calibri" pitchFamily="34" charset="0"/>
              </a:rPr>
              <a:t>Günlük toplam </a:t>
            </a:r>
            <a:r>
              <a:rPr lang="tr-TR" altLang="tr-TR" sz="2400" b="1" u="sng" dirty="0">
                <a:solidFill>
                  <a:schemeClr val="accent2">
                    <a:lumMod val="50000"/>
                  </a:schemeClr>
                </a:solidFill>
                <a:latin typeface="Calibri" pitchFamily="34" charset="0"/>
                <a:cs typeface="Calibri" pitchFamily="34" charset="0"/>
              </a:rPr>
              <a:t>ders saatinin 2/3 ü ve daha fazlasına</a:t>
            </a:r>
            <a:r>
              <a:rPr lang="tr-TR" altLang="tr-TR" sz="2400" b="1" dirty="0">
                <a:solidFill>
                  <a:schemeClr val="accent2">
                    <a:lumMod val="50000"/>
                  </a:schemeClr>
                </a:solidFill>
                <a:latin typeface="Calibri" pitchFamily="34" charset="0"/>
                <a:cs typeface="Calibri" pitchFamily="34" charset="0"/>
              </a:rPr>
              <a:t> gelmeyenlerin devamsızlığı </a:t>
            </a:r>
            <a:r>
              <a:rPr lang="tr-TR" altLang="tr-TR" sz="2400" u="sng" dirty="0">
                <a:solidFill>
                  <a:schemeClr val="accent2">
                    <a:lumMod val="50000"/>
                  </a:schemeClr>
                </a:solidFill>
                <a:latin typeface="Calibri" pitchFamily="34" charset="0"/>
                <a:cs typeface="Calibri" pitchFamily="34" charset="0"/>
              </a:rPr>
              <a:t>bir gün</a:t>
            </a:r>
            <a:r>
              <a:rPr lang="tr-TR" altLang="tr-TR" sz="2400" b="1" dirty="0">
                <a:solidFill>
                  <a:schemeClr val="accent2">
                    <a:lumMod val="50000"/>
                  </a:schemeClr>
                </a:solidFill>
                <a:latin typeface="Calibri" pitchFamily="34" charset="0"/>
                <a:cs typeface="Calibri" pitchFamily="34" charset="0"/>
              </a:rPr>
              <a:t>, diğer devamsızlıklar ise </a:t>
            </a:r>
            <a:r>
              <a:rPr lang="tr-TR" altLang="tr-TR" sz="2400" u="sng" dirty="0">
                <a:solidFill>
                  <a:schemeClr val="accent2">
                    <a:lumMod val="50000"/>
                  </a:schemeClr>
                </a:solidFill>
                <a:latin typeface="Calibri" pitchFamily="34" charset="0"/>
                <a:cs typeface="Calibri" pitchFamily="34" charset="0"/>
              </a:rPr>
              <a:t>yarım gün </a:t>
            </a:r>
            <a:r>
              <a:rPr lang="tr-TR" altLang="tr-TR" sz="2400" b="1" dirty="0">
                <a:solidFill>
                  <a:schemeClr val="accent2">
                    <a:lumMod val="50000"/>
                  </a:schemeClr>
                </a:solidFill>
                <a:latin typeface="Calibri" pitchFamily="34" charset="0"/>
                <a:cs typeface="Calibri" pitchFamily="34" charset="0"/>
              </a:rPr>
              <a:t>sayılır. </a:t>
            </a:r>
            <a:r>
              <a:rPr lang="tr-TR" altLang="tr-TR" sz="2400" b="1" dirty="0">
                <a:latin typeface="Comic Sans MS" pitchFamily="66" charset="0"/>
              </a:rPr>
              <a:t> </a:t>
            </a:r>
          </a:p>
          <a:p>
            <a:r>
              <a:rPr lang="tr-TR" altLang="tr-TR" sz="2400" b="1" dirty="0">
                <a:solidFill>
                  <a:srgbClr val="C00000"/>
                </a:solidFill>
                <a:latin typeface="Calibri" pitchFamily="34" charset="0"/>
                <a:cs typeface="Calibri" pitchFamily="34" charset="0"/>
              </a:rPr>
              <a:t>6 ders saati gelmeyen öğrenci 1 gün,</a:t>
            </a:r>
          </a:p>
          <a:p>
            <a:r>
              <a:rPr lang="tr-TR" altLang="tr-TR" sz="2400" b="1" dirty="0">
                <a:solidFill>
                  <a:srgbClr val="C00000"/>
                </a:solidFill>
                <a:latin typeface="Calibri" pitchFamily="34" charset="0"/>
                <a:cs typeface="Calibri" pitchFamily="34" charset="0"/>
              </a:rPr>
              <a:t> 5 ve altı ders saati gelmeyen öğrenci yarım gün yok sayılır.</a:t>
            </a:r>
          </a:p>
          <a:p>
            <a:pPr>
              <a:buNone/>
            </a:pPr>
            <a:endParaRPr lang="tr-TR" altLang="tr-TR" sz="1200" b="1" dirty="0">
              <a:solidFill>
                <a:srgbClr val="C00000"/>
              </a:solidFill>
              <a:latin typeface="Calibri" pitchFamily="34" charset="0"/>
              <a:cs typeface="Calibri" pitchFamily="34" charset="0"/>
            </a:endParaRPr>
          </a:p>
          <a:p>
            <a:pPr algn="just"/>
            <a:endParaRPr lang="tr-TR" altLang="tr-TR" sz="2400" b="1" dirty="0">
              <a:solidFill>
                <a:schemeClr val="accent2">
                  <a:lumMod val="50000"/>
                </a:schemeClr>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337276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D5CB2-40CB-712C-7F72-F01BEE2075D0}"/>
              </a:ext>
            </a:extLst>
          </p:cNvPr>
          <p:cNvSpPr>
            <a:spLocks noGrp="1"/>
          </p:cNvSpPr>
          <p:nvPr>
            <p:ph type="title"/>
          </p:nvPr>
        </p:nvSpPr>
        <p:spPr/>
        <p:txBody>
          <a:bodyPr/>
          <a:lstStyle/>
          <a:p>
            <a:pPr algn="ctr"/>
            <a:r>
              <a:rPr lang="tr-TR" altLang="tr-TR" sz="3600" b="1" u="sng" dirty="0">
                <a:solidFill>
                  <a:srgbClr val="C00000"/>
                </a:solidFill>
                <a:latin typeface="Calibri" pitchFamily="34" charset="0"/>
                <a:ea typeface="+mn-ea"/>
                <a:cs typeface="Calibri" pitchFamily="34" charset="0"/>
              </a:rPr>
              <a:t>GEÇ GELME ve DEVAMSIZLIK</a:t>
            </a:r>
            <a:endParaRPr lang="tr-TR" dirty="0"/>
          </a:p>
        </p:txBody>
      </p:sp>
      <p:sp>
        <p:nvSpPr>
          <p:cNvPr id="3" name="İçerik Yer Tutucusu 2">
            <a:extLst>
              <a:ext uri="{FF2B5EF4-FFF2-40B4-BE49-F238E27FC236}">
                <a16:creationId xmlns:a16="http://schemas.microsoft.com/office/drawing/2014/main" id="{C4DE8442-5CC2-A279-C4BE-1E0FEEEEBD7B}"/>
              </a:ext>
            </a:extLst>
          </p:cNvPr>
          <p:cNvSpPr>
            <a:spLocks noGrp="1"/>
          </p:cNvSpPr>
          <p:nvPr>
            <p:ph idx="1"/>
          </p:nvPr>
        </p:nvSpPr>
        <p:spPr/>
        <p:txBody>
          <a:bodyPr>
            <a:normAutofit fontScale="92500" lnSpcReduction="20000"/>
          </a:bodyPr>
          <a:lstStyle/>
          <a:p>
            <a:pPr algn="just"/>
            <a:r>
              <a:rPr lang="tr-TR" sz="3200" dirty="0">
                <a:solidFill>
                  <a:srgbClr val="C00000"/>
                </a:solidFill>
                <a:latin typeface="Calibri" pitchFamily="34" charset="0"/>
                <a:cs typeface="Calibri" pitchFamily="34" charset="0"/>
              </a:rPr>
              <a:t>Devamsızlık süresi özürsüz 10 günü, toplamda 30 günü aşan öğrenciler, ders puanları ne olursa olsun başarısız sayılır ve durumları yazılı olarak velilerine bildirilir. </a:t>
            </a:r>
          </a:p>
          <a:p>
            <a:pPr algn="just"/>
            <a:r>
              <a:rPr lang="tr-TR" sz="3200" dirty="0">
                <a:solidFill>
                  <a:srgbClr val="C00000"/>
                </a:solidFill>
                <a:latin typeface="Calibri" pitchFamily="34" charset="0"/>
                <a:cs typeface="Calibri" pitchFamily="34" charset="0"/>
              </a:rPr>
              <a:t>1. dereceden yakınını kaybedenlerin özürsüz devamsızlık süresi olan 10 günü geçmemek şartıyla toplam devamsızlık süresi 40 gün olacaktır.</a:t>
            </a:r>
          </a:p>
          <a:p>
            <a:pPr algn="just"/>
            <a:endParaRPr lang="tr-TR" altLang="tr-TR" sz="3200" b="1" dirty="0">
              <a:solidFill>
                <a:srgbClr val="C00000"/>
              </a:solidFill>
              <a:latin typeface="Calibri" pitchFamily="34" charset="0"/>
              <a:cs typeface="Calibri" pitchFamily="34" charset="0"/>
            </a:endParaRPr>
          </a:p>
          <a:p>
            <a:pPr algn="just"/>
            <a:r>
              <a:rPr lang="tr-TR" altLang="tr-TR" sz="3200" b="1" dirty="0">
                <a:solidFill>
                  <a:schemeClr val="tx1"/>
                </a:solidFill>
                <a:latin typeface="Calibri" pitchFamily="34" charset="0"/>
                <a:cs typeface="Calibri" pitchFamily="34" charset="0"/>
              </a:rPr>
              <a:t>İki gün peş peşe okula mazeretsiz gelmeyen öğrencinin velisi sınıf rehber öğretmeni tarafından telefon ile aranıp bilgi verilir.</a:t>
            </a:r>
          </a:p>
          <a:p>
            <a:pPr marL="0" indent="0" algn="just">
              <a:buNone/>
            </a:pPr>
            <a:endParaRPr lang="tr-TR" altLang="tr-TR" sz="3200" b="1" dirty="0">
              <a:solidFill>
                <a:schemeClr val="tx1"/>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3376855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4E14A7-A601-9F09-079A-C8FF530A54F8}"/>
              </a:ext>
            </a:extLst>
          </p:cNvPr>
          <p:cNvSpPr>
            <a:spLocks noGrp="1"/>
          </p:cNvSpPr>
          <p:nvPr>
            <p:ph type="title"/>
          </p:nvPr>
        </p:nvSpPr>
        <p:spPr/>
        <p:txBody>
          <a:bodyPr/>
          <a:lstStyle/>
          <a:p>
            <a:pPr algn="ctr"/>
            <a:r>
              <a:rPr lang="tr-TR" altLang="tr-TR" sz="3600" b="1" u="sng" dirty="0">
                <a:solidFill>
                  <a:srgbClr val="C00000"/>
                </a:solidFill>
                <a:latin typeface="Calibri" pitchFamily="34" charset="0"/>
                <a:ea typeface="+mn-ea"/>
                <a:cs typeface="Calibri" pitchFamily="34" charset="0"/>
              </a:rPr>
              <a:t>GEÇ GELME ve DEVAMSIZLIK</a:t>
            </a:r>
            <a:endParaRPr lang="tr-TR" dirty="0"/>
          </a:p>
        </p:txBody>
      </p:sp>
      <p:sp>
        <p:nvSpPr>
          <p:cNvPr id="3" name="İçerik Yer Tutucusu 2">
            <a:extLst>
              <a:ext uri="{FF2B5EF4-FFF2-40B4-BE49-F238E27FC236}">
                <a16:creationId xmlns:a16="http://schemas.microsoft.com/office/drawing/2014/main" id="{C3518FDB-65EE-62C3-179F-0553F1192F8F}"/>
              </a:ext>
            </a:extLst>
          </p:cNvPr>
          <p:cNvSpPr>
            <a:spLocks noGrp="1"/>
          </p:cNvSpPr>
          <p:nvPr>
            <p:ph idx="1"/>
          </p:nvPr>
        </p:nvSpPr>
        <p:spPr/>
        <p:txBody>
          <a:bodyPr/>
          <a:lstStyle/>
          <a:p>
            <a:pPr algn="just"/>
            <a:r>
              <a:rPr lang="tr-TR" dirty="0"/>
              <a:t>Özürsüz olarak yapılan her bir devamsızlık günü haftalık ders çizelgesinde belirtilen sosyal sorumluluk çalışmaları için öngörülen süreye 1 saat olarak ayrıca eklenecektir. </a:t>
            </a:r>
          </a:p>
          <a:p>
            <a:pPr marL="457200" lvl="1" indent="0" algn="just">
              <a:buNone/>
            </a:pPr>
            <a:r>
              <a:rPr lang="tr-TR" dirty="0"/>
              <a:t>(Örneğin bahçe temizliği)</a:t>
            </a:r>
          </a:p>
        </p:txBody>
      </p:sp>
    </p:spTree>
    <p:extLst>
      <p:ext uri="{BB962C8B-B14F-4D97-AF65-F5344CB8AC3E}">
        <p14:creationId xmlns:p14="http://schemas.microsoft.com/office/powerpoint/2010/main" val="2701503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a:bodyPr>
          <a:lstStyle/>
          <a:p>
            <a:pPr algn="just"/>
            <a:r>
              <a:rPr lang="tr-TR" altLang="tr-TR" sz="2800" b="1" dirty="0">
                <a:solidFill>
                  <a:srgbClr val="C00000"/>
                </a:solidFill>
                <a:latin typeface="Calibri" pitchFamily="34" charset="0"/>
                <a:cs typeface="Calibri" pitchFamily="34" charset="0"/>
              </a:rPr>
              <a:t>Sınıf tekrarı hakkı bulunmayanların okulla </a:t>
            </a:r>
            <a:r>
              <a:rPr lang="tr-TR" altLang="tr-TR" sz="2800" b="1" u="sng" dirty="0">
                <a:solidFill>
                  <a:srgbClr val="C00000"/>
                </a:solidFill>
                <a:latin typeface="Calibri" pitchFamily="34" charset="0"/>
                <a:cs typeface="Calibri" pitchFamily="34" charset="0"/>
              </a:rPr>
              <a:t>ilişikleri kesilerek </a:t>
            </a:r>
            <a:r>
              <a:rPr lang="tr-TR" altLang="tr-TR" sz="2800" b="1" dirty="0">
                <a:solidFill>
                  <a:srgbClr val="C00000"/>
                </a:solidFill>
                <a:latin typeface="Calibri" pitchFamily="34" charset="0"/>
                <a:cs typeface="Calibri" pitchFamily="34" charset="0"/>
              </a:rPr>
              <a:t>Açık Öğretim Lisesi veya Mesleki Açık Öğretim Lisesine gönderilir. </a:t>
            </a:r>
          </a:p>
          <a:p>
            <a:pPr algn="just"/>
            <a:r>
              <a:rPr lang="tr-TR" altLang="tr-TR" sz="2800" dirty="0">
                <a:solidFill>
                  <a:schemeClr val="accent2">
                    <a:lumMod val="75000"/>
                  </a:schemeClr>
                </a:solidFill>
                <a:latin typeface="Calibri" pitchFamily="34" charset="0"/>
                <a:cs typeface="Calibri" pitchFamily="34" charset="0"/>
              </a:rPr>
              <a:t>Devamsızlık nedeniyle başarısız sayılan ve öğrenim hakkı bulunan öğrenciler takip eden öğretim yılında 1 defaya mahsus okula devam ettirilir. </a:t>
            </a:r>
          </a:p>
          <a:p>
            <a:pPr algn="just"/>
            <a:r>
              <a:rPr lang="tr-TR" altLang="tr-TR" sz="3000" dirty="0">
                <a:solidFill>
                  <a:srgbClr val="C00000"/>
                </a:solidFill>
                <a:latin typeface="Calibri" pitchFamily="34" charset="0"/>
                <a:cs typeface="Calibri" pitchFamily="34" charset="0"/>
              </a:rPr>
              <a:t>Öğrencinin devamsızlık yaptığı süreye ilişkin özür belgesi veya yazılı veli beyanı, özür gününü takip eden </a:t>
            </a:r>
            <a:r>
              <a:rPr lang="tr-TR" altLang="tr-TR" sz="3000" u="sng" dirty="0">
                <a:solidFill>
                  <a:srgbClr val="C00000"/>
                </a:solidFill>
                <a:latin typeface="Calibri" pitchFamily="34" charset="0"/>
                <a:cs typeface="Calibri" pitchFamily="34" charset="0"/>
              </a:rPr>
              <a:t>en geç 5 iş günü </a:t>
            </a:r>
            <a:r>
              <a:rPr lang="tr-TR" altLang="tr-TR" sz="3000" dirty="0">
                <a:solidFill>
                  <a:srgbClr val="C00000"/>
                </a:solidFill>
                <a:latin typeface="Calibri" pitchFamily="34" charset="0"/>
                <a:cs typeface="Calibri" pitchFamily="34" charset="0"/>
              </a:rPr>
              <a:t>içinde okul yönetimine velisi tarafından verilir.</a:t>
            </a:r>
            <a:endParaRPr lang="tr-TR" altLang="tr-TR" sz="2800" b="1" dirty="0">
              <a:solidFill>
                <a:srgbClr val="C00000"/>
              </a:solidFill>
              <a:latin typeface="Calibri" pitchFamily="34" charset="0"/>
              <a:cs typeface="Calibri" pitchFamily="34" charset="0"/>
            </a:endParaRP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37738"/>
            <a:ext cx="8229600" cy="1347046"/>
          </a:xfrm>
        </p:spPr>
        <p:txBody>
          <a:bodyPr>
            <a:normAutofit/>
          </a:bodyPr>
          <a:lstStyle/>
          <a:p>
            <a:pPr algn="ctr"/>
            <a:r>
              <a:rPr lang="tr-TR" sz="4000" dirty="0">
                <a:solidFill>
                  <a:srgbClr val="C00000"/>
                </a:solidFill>
                <a:latin typeface="Calibri" pitchFamily="34" charset="0"/>
                <a:ea typeface="+mn-ea"/>
                <a:cs typeface="Calibri" pitchFamily="34" charset="0"/>
              </a:rPr>
              <a:t>Veli okul iletişimi</a:t>
            </a:r>
          </a:p>
        </p:txBody>
      </p:sp>
      <p:sp>
        <p:nvSpPr>
          <p:cNvPr id="3" name="2 İçerik Yer Tutucusu"/>
          <p:cNvSpPr>
            <a:spLocks noGrp="1"/>
          </p:cNvSpPr>
          <p:nvPr>
            <p:ph idx="1"/>
          </p:nvPr>
        </p:nvSpPr>
        <p:spPr>
          <a:xfrm>
            <a:off x="457200" y="1412776"/>
            <a:ext cx="8229600" cy="4389120"/>
          </a:xfrm>
        </p:spPr>
        <p:txBody>
          <a:bodyPr>
            <a:normAutofit fontScale="70000" lnSpcReduction="20000"/>
          </a:bodyPr>
          <a:lstStyle/>
          <a:p>
            <a:pPr algn="just"/>
            <a:r>
              <a:rPr lang="tr-TR" altLang="tr-TR" sz="3800" b="1" dirty="0">
                <a:solidFill>
                  <a:schemeClr val="accent2">
                    <a:lumMod val="50000"/>
                  </a:schemeClr>
                </a:solidFill>
                <a:latin typeface="Calibri" pitchFamily="34" charset="0"/>
                <a:cs typeface="Calibri" pitchFamily="34" charset="0"/>
              </a:rPr>
              <a:t>Veliler genel görüşmelerini öncelikli olarak sınıf rehber öğretmenleri ile kararlaştırarak şube rehber öğretmenleri ile yaparlar.</a:t>
            </a:r>
          </a:p>
          <a:p>
            <a:pPr algn="just">
              <a:buNone/>
            </a:pPr>
            <a:r>
              <a:rPr lang="tr-TR" altLang="tr-TR" sz="3800" b="1" dirty="0">
                <a:solidFill>
                  <a:schemeClr val="accent2">
                    <a:lumMod val="50000"/>
                  </a:schemeClr>
                </a:solidFill>
                <a:latin typeface="Calibri" pitchFamily="34" charset="0"/>
                <a:cs typeface="Calibri" pitchFamily="34" charset="0"/>
              </a:rPr>
              <a:t> </a:t>
            </a:r>
          </a:p>
          <a:p>
            <a:pPr indent="-360000" algn="just"/>
            <a:r>
              <a:rPr lang="tr-TR" altLang="tr-TR" sz="4000" dirty="0">
                <a:solidFill>
                  <a:srgbClr val="C00000"/>
                </a:solidFill>
                <a:latin typeface="Calibri" pitchFamily="34" charset="0"/>
                <a:cs typeface="Calibri" pitchFamily="34" charset="0"/>
              </a:rPr>
              <a:t>Öğrencilerin izin işlemleri için yasal süresi içerisinde ilgili müdür yardımcısı  Emine Merve SAYIN ile görüşürler.  Öğrenci raporları 5 gün içerisinde velileri tarafından teslim edilecektir. Telefonla alınan veli izinlerinin en geç 5 gün içerisinde okula gelip izin dilekçesi verilmesi gerekmektedir. Aksi takdirde özürsüz devamsızlık olarak sisteme yansıyacaktır.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8229600" cy="581772"/>
          </a:xfrm>
        </p:spPr>
        <p:txBody>
          <a:bodyPr>
            <a:normAutofit fontScale="90000"/>
          </a:bodyPr>
          <a:lstStyle/>
          <a:p>
            <a:pPr algn="ctr"/>
            <a:r>
              <a:rPr lang="tr-TR" altLang="tr-TR" dirty="0">
                <a:solidFill>
                  <a:srgbClr val="C00000"/>
                </a:solidFill>
                <a:latin typeface="Calibri" pitchFamily="34" charset="0"/>
                <a:ea typeface="+mn-ea"/>
                <a:cs typeface="Calibri" pitchFamily="34" charset="0"/>
              </a:rPr>
              <a:t>Nakil İşlemleri</a:t>
            </a:r>
            <a:endParaRPr lang="tr-TR" dirty="0">
              <a:solidFill>
                <a:srgbClr val="C00000"/>
              </a:solidFill>
              <a:latin typeface="Calibri" pitchFamily="34" charset="0"/>
              <a:ea typeface="+mn-ea"/>
              <a:cs typeface="Calibri" pitchFamily="34" charset="0"/>
            </a:endParaRPr>
          </a:p>
        </p:txBody>
      </p:sp>
      <p:sp>
        <p:nvSpPr>
          <p:cNvPr id="3" name="2 İçerik Yer Tutucusu"/>
          <p:cNvSpPr>
            <a:spLocks noGrp="1"/>
          </p:cNvSpPr>
          <p:nvPr>
            <p:ph idx="1"/>
          </p:nvPr>
        </p:nvSpPr>
        <p:spPr>
          <a:xfrm>
            <a:off x="457200" y="1500174"/>
            <a:ext cx="8229600" cy="4824426"/>
          </a:xfrm>
        </p:spPr>
        <p:txBody>
          <a:bodyPr>
            <a:normAutofit fontScale="85000" lnSpcReduction="20000"/>
          </a:bodyPr>
          <a:lstStyle/>
          <a:p>
            <a:pPr algn="just">
              <a:buFont typeface="Wingdings" pitchFamily="2" charset="2"/>
              <a:buNone/>
            </a:pPr>
            <a:r>
              <a:rPr lang="tr-TR" altLang="tr-TR" sz="2400" b="1" dirty="0">
                <a:solidFill>
                  <a:schemeClr val="accent2">
                    <a:lumMod val="50000"/>
                  </a:schemeClr>
                </a:solidFill>
                <a:latin typeface="Comic Sans MS" pitchFamily="66" charset="0"/>
              </a:rPr>
              <a:t>  </a:t>
            </a:r>
            <a:r>
              <a:rPr lang="tr-TR" altLang="tr-TR" sz="2400" b="1" dirty="0">
                <a:solidFill>
                  <a:schemeClr val="accent2">
                    <a:lumMod val="50000"/>
                  </a:schemeClr>
                </a:solidFill>
                <a:latin typeface="Calibri" pitchFamily="34" charset="0"/>
                <a:cs typeface="Calibri" pitchFamily="34" charset="0"/>
              </a:rPr>
              <a:t>Nakil ve geçiş başvurusu, her </a:t>
            </a:r>
            <a:r>
              <a:rPr lang="tr-TR" altLang="tr-TR" sz="2400" b="1" u="sng" dirty="0">
                <a:solidFill>
                  <a:schemeClr val="accent2">
                    <a:lumMod val="50000"/>
                  </a:schemeClr>
                </a:solidFill>
                <a:latin typeface="Calibri" pitchFamily="34" charset="0"/>
                <a:cs typeface="Calibri" pitchFamily="34" charset="0"/>
              </a:rPr>
              <a:t>ayın ilk iş gününden son iş gününe kadar</a:t>
            </a:r>
            <a:r>
              <a:rPr lang="tr-TR" altLang="tr-TR" sz="2400" b="1" dirty="0">
                <a:solidFill>
                  <a:schemeClr val="accent2">
                    <a:lumMod val="50000"/>
                  </a:schemeClr>
                </a:solidFill>
                <a:latin typeface="Calibri" pitchFamily="34" charset="0"/>
                <a:cs typeface="Calibri" pitchFamily="34" charset="0"/>
              </a:rPr>
              <a:t> </a:t>
            </a:r>
            <a:r>
              <a:rPr lang="tr-TR" altLang="tr-TR" sz="2400" b="1" u="sng" dirty="0">
                <a:solidFill>
                  <a:schemeClr val="accent2">
                    <a:lumMod val="50000"/>
                  </a:schemeClr>
                </a:solidFill>
                <a:latin typeface="Calibri" pitchFamily="34" charset="0"/>
                <a:cs typeface="Calibri" pitchFamily="34" charset="0"/>
              </a:rPr>
              <a:t>veli tarafından </a:t>
            </a:r>
            <a:r>
              <a:rPr lang="tr-TR" altLang="tr-TR" sz="2400" b="1" dirty="0">
                <a:solidFill>
                  <a:schemeClr val="accent2">
                    <a:lumMod val="50000"/>
                  </a:schemeClr>
                </a:solidFill>
                <a:latin typeface="Calibri" pitchFamily="34" charset="0"/>
                <a:cs typeface="Calibri" pitchFamily="34" charset="0"/>
              </a:rPr>
              <a:t>çalışma saatleri içerisinde öğrencinin öğrenim gördüğü okul müdürlüğüne dilekçe ile yapılır</a:t>
            </a:r>
            <a:r>
              <a:rPr lang="tr-TR" altLang="tr-TR" sz="2400" dirty="0">
                <a:solidFill>
                  <a:schemeClr val="accent2">
                    <a:lumMod val="50000"/>
                  </a:schemeClr>
                </a:solidFill>
                <a:latin typeface="Calibri" pitchFamily="34" charset="0"/>
                <a:cs typeface="Calibri" pitchFamily="34" charset="0"/>
              </a:rPr>
              <a:t>. </a:t>
            </a:r>
            <a:endParaRPr lang="tr-TR" altLang="tr-TR" sz="2400" b="1" dirty="0">
              <a:solidFill>
                <a:schemeClr val="accent2">
                  <a:lumMod val="50000"/>
                </a:schemeClr>
              </a:solidFill>
              <a:latin typeface="Calibri" pitchFamily="34" charset="0"/>
              <a:cs typeface="Calibri" pitchFamily="34" charset="0"/>
            </a:endParaRPr>
          </a:p>
          <a:p>
            <a:pPr algn="just">
              <a:buNone/>
            </a:pPr>
            <a:r>
              <a:rPr lang="tr-TR" altLang="tr-TR" sz="2400" b="1" dirty="0">
                <a:solidFill>
                  <a:schemeClr val="accent2">
                    <a:lumMod val="50000"/>
                  </a:schemeClr>
                </a:solidFill>
                <a:latin typeface="Calibri" pitchFamily="34" charset="0"/>
                <a:cs typeface="Calibri" pitchFamily="34" charset="0"/>
              </a:rPr>
              <a:t>    Ortaöğretime geçiş sistemine bağlı olarak yapılan yerleştirmeye esas nakil işlemleri, merkezi sınav puan </a:t>
            </a:r>
            <a:r>
              <a:rPr lang="tr-TR" altLang="tr-TR" sz="2400" b="1" u="sng" dirty="0">
                <a:solidFill>
                  <a:schemeClr val="accent2">
                    <a:lumMod val="50000"/>
                  </a:schemeClr>
                </a:solidFill>
                <a:latin typeface="Calibri" pitchFamily="34" charset="0"/>
                <a:cs typeface="Calibri" pitchFamily="34" charset="0"/>
              </a:rPr>
              <a:t>üstünlüğüne </a:t>
            </a:r>
            <a:r>
              <a:rPr lang="tr-TR" altLang="tr-TR" sz="2400" b="1" dirty="0">
                <a:solidFill>
                  <a:schemeClr val="accent2">
                    <a:lumMod val="50000"/>
                  </a:schemeClr>
                </a:solidFill>
                <a:latin typeface="Calibri" pitchFamily="34" charset="0"/>
                <a:cs typeface="Calibri" pitchFamily="34" charset="0"/>
              </a:rPr>
              <a:t>ve</a:t>
            </a:r>
            <a:r>
              <a:rPr lang="tr-TR" altLang="tr-TR" sz="2400" b="1" u="sng" dirty="0">
                <a:solidFill>
                  <a:schemeClr val="accent2">
                    <a:lumMod val="50000"/>
                  </a:schemeClr>
                </a:solidFill>
                <a:latin typeface="Calibri" pitchFamily="34" charset="0"/>
                <a:cs typeface="Calibri" pitchFamily="34" charset="0"/>
              </a:rPr>
              <a:t> okulların açık kontenjanlarına göre gerçekleştirilir.</a:t>
            </a:r>
          </a:p>
          <a:p>
            <a:pPr algn="just">
              <a:buNone/>
            </a:pPr>
            <a:endParaRPr lang="tr-TR" altLang="tr-TR" sz="2400" b="1" u="sng" dirty="0">
              <a:solidFill>
                <a:schemeClr val="accent2">
                  <a:lumMod val="50000"/>
                </a:schemeClr>
              </a:solidFill>
              <a:latin typeface="Calibri" pitchFamily="34" charset="0"/>
              <a:cs typeface="Calibri" pitchFamily="34" charset="0"/>
            </a:endParaRPr>
          </a:p>
          <a:p>
            <a:pPr algn="just"/>
            <a:r>
              <a:rPr lang="tr-TR" altLang="tr-TR" sz="3000" dirty="0">
                <a:solidFill>
                  <a:srgbClr val="C00000"/>
                </a:solidFill>
                <a:latin typeface="Calibri" pitchFamily="34" charset="0"/>
                <a:cs typeface="Calibri" pitchFamily="34" charset="0"/>
              </a:rPr>
              <a:t>Başvuru, öğrencinin nakil şartlarını taşıması hâlinde naklen gidilmek istenilen okul müdürlüğüne e-Okul sistemi üzerinden iletilir. </a:t>
            </a:r>
          </a:p>
          <a:p>
            <a:pPr algn="just">
              <a:buNone/>
            </a:pPr>
            <a:endParaRPr lang="tr-TR" altLang="tr-TR" b="1" dirty="0">
              <a:solidFill>
                <a:schemeClr val="accent2">
                  <a:lumMod val="75000"/>
                </a:schemeClr>
              </a:solidFill>
              <a:latin typeface="Calibri" pitchFamily="34" charset="0"/>
              <a:cs typeface="Calibri" pitchFamily="34" charset="0"/>
            </a:endParaRPr>
          </a:p>
          <a:p>
            <a:pPr algn="just"/>
            <a:r>
              <a:rPr lang="tr-TR" altLang="tr-TR" sz="3000" dirty="0">
                <a:solidFill>
                  <a:srgbClr val="C00000"/>
                </a:solidFill>
                <a:latin typeface="Calibri" pitchFamily="34" charset="0"/>
                <a:cs typeface="Calibri" pitchFamily="34" charset="0"/>
              </a:rPr>
              <a:t>Onay Veya Ret İşlemi Nakil İstenilen Okul Müdürlüğünce E-okul Sistemi Üzerinden Ayın Son İş Günü Çalışma Saatleri İçerisinde Gerçekleştirilir. (M.38-4a)</a:t>
            </a:r>
            <a:endParaRPr lang="tr-TR" sz="3000" dirty="0">
              <a:solidFill>
                <a:srgbClr val="C00000"/>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648072"/>
          </a:xfrm>
        </p:spPr>
        <p:txBody>
          <a:bodyPr>
            <a:noAutofit/>
          </a:bodyPr>
          <a:lstStyle/>
          <a:p>
            <a:pPr algn="ctr"/>
            <a:r>
              <a:rPr lang="tr-TR" sz="4400" b="1" dirty="0">
                <a:solidFill>
                  <a:schemeClr val="bg2">
                    <a:lumMod val="10000"/>
                  </a:schemeClr>
                </a:solidFill>
                <a:effectLst>
                  <a:outerShdw blurRad="38100" dist="38100" dir="2700000" algn="tl">
                    <a:srgbClr val="C0C0C0"/>
                  </a:outerShdw>
                </a:effectLst>
                <a:latin typeface="Calibri" pitchFamily="34" charset="0"/>
                <a:cs typeface="Calibri" pitchFamily="34" charset="0"/>
              </a:rPr>
              <a:t>Okulumuz idari Kadrosu </a:t>
            </a:r>
            <a:br>
              <a:rPr lang="tr-TR" sz="4400" b="1" dirty="0">
                <a:solidFill>
                  <a:schemeClr val="bg2">
                    <a:lumMod val="10000"/>
                  </a:schemeClr>
                </a:solidFill>
                <a:effectLst>
                  <a:outerShdw blurRad="38100" dist="38100" dir="2700000" algn="tl">
                    <a:srgbClr val="C0C0C0"/>
                  </a:outerShdw>
                </a:effectLst>
                <a:latin typeface="Calibri" pitchFamily="34" charset="0"/>
                <a:cs typeface="Calibri" pitchFamily="34" charset="0"/>
              </a:rPr>
            </a:br>
            <a:endParaRPr lang="tr-TR" sz="4400" dirty="0">
              <a:solidFill>
                <a:schemeClr val="bg2">
                  <a:lumMod val="10000"/>
                </a:schemeClr>
              </a:solidFill>
              <a:latin typeface="Calibri" pitchFamily="34" charset="0"/>
              <a:cs typeface="Calibri" pitchFamily="34" charset="0"/>
            </a:endParaRPr>
          </a:p>
        </p:txBody>
      </p:sp>
      <p:sp>
        <p:nvSpPr>
          <p:cNvPr id="3" name="İçerik Yer Tutucusu 2"/>
          <p:cNvSpPr>
            <a:spLocks noGrp="1"/>
          </p:cNvSpPr>
          <p:nvPr>
            <p:ph idx="1"/>
          </p:nvPr>
        </p:nvSpPr>
        <p:spPr>
          <a:xfrm>
            <a:off x="457200" y="2214554"/>
            <a:ext cx="8186766" cy="3786214"/>
          </a:xfrm>
        </p:spPr>
        <p:txBody>
          <a:bodyPr>
            <a:noAutofit/>
          </a:bodyPr>
          <a:lstStyle/>
          <a:p>
            <a:pPr marL="393192" lvl="1" indent="0" algn="ctr">
              <a:lnSpc>
                <a:spcPct val="90000"/>
              </a:lnSpc>
              <a:spcBef>
                <a:spcPct val="50000"/>
              </a:spcBef>
              <a:buClr>
                <a:srgbClr val="FF0000"/>
              </a:buClr>
              <a:buSzPct val="150000"/>
              <a:buNone/>
              <a:defRPr/>
            </a:pPr>
            <a:r>
              <a:rPr lang="tr-TR" sz="2800" b="1" dirty="0">
                <a:solidFill>
                  <a:schemeClr val="accent3">
                    <a:lumMod val="75000"/>
                  </a:schemeClr>
                </a:solidFill>
                <a:effectLst>
                  <a:outerShdw blurRad="38100" dist="38100" dir="2700000" algn="tl">
                    <a:srgbClr val="C0C0C0"/>
                  </a:outerShdw>
                </a:effectLst>
                <a:latin typeface="Calibri" pitchFamily="34" charset="0"/>
                <a:cs typeface="Calibri" pitchFamily="34" charset="0"/>
              </a:rPr>
              <a:t>Timuçin ÇETİNER</a:t>
            </a: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 </a:t>
            </a:r>
          </a:p>
          <a:p>
            <a:pPr marL="393192" lvl="1" indent="0" algn="ctr">
              <a:lnSpc>
                <a:spcPct val="90000"/>
              </a:lnSpc>
              <a:spcBef>
                <a:spcPct val="50000"/>
              </a:spcBef>
              <a:buClr>
                <a:srgbClr val="FF0000"/>
              </a:buClr>
              <a:buSzPct val="150000"/>
              <a:buNone/>
              <a:defRPr/>
            </a:pP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Okul Müdürü</a:t>
            </a:r>
            <a:endParaRPr lang="tr-TR" sz="2800" b="1" dirty="0">
              <a:solidFill>
                <a:schemeClr val="accent3">
                  <a:lumMod val="75000"/>
                </a:schemeClr>
              </a:solidFill>
              <a:effectLst>
                <a:outerShdw blurRad="38100" dist="38100" dir="2700000" algn="tl">
                  <a:srgbClr val="C0C0C0"/>
                </a:outerShdw>
              </a:effectLst>
              <a:latin typeface="Calibri" pitchFamily="34" charset="0"/>
              <a:cs typeface="Calibri" pitchFamily="34" charset="0"/>
            </a:endParaRPr>
          </a:p>
          <a:p>
            <a:pPr marL="393192" lvl="1" indent="0" algn="ctr">
              <a:lnSpc>
                <a:spcPct val="90000"/>
              </a:lnSpc>
              <a:spcBef>
                <a:spcPct val="50000"/>
              </a:spcBef>
              <a:buClr>
                <a:srgbClr val="FF0000"/>
              </a:buClr>
              <a:buSzPct val="150000"/>
              <a:buNone/>
              <a:defRPr/>
            </a:pPr>
            <a:endPar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endParaRPr>
          </a:p>
          <a:p>
            <a:pPr marL="393192" lvl="1" indent="0" algn="ctr">
              <a:lnSpc>
                <a:spcPct val="90000"/>
              </a:lnSpc>
              <a:spcBef>
                <a:spcPct val="50000"/>
              </a:spcBef>
              <a:buClr>
                <a:srgbClr val="FF0000"/>
              </a:buClr>
              <a:buSzPct val="150000"/>
              <a:buNone/>
              <a:defRPr/>
            </a:pP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Müdür Yardımcıları</a:t>
            </a:r>
          </a:p>
          <a:p>
            <a:pPr marL="393192" lvl="1" indent="0" algn="ctr">
              <a:lnSpc>
                <a:spcPct val="90000"/>
              </a:lnSpc>
              <a:spcBef>
                <a:spcPct val="50000"/>
              </a:spcBef>
              <a:buClr>
                <a:srgbClr val="FF0000"/>
              </a:buClr>
              <a:buSzPct val="150000"/>
              <a:buNone/>
              <a:defRPr/>
            </a:pPr>
            <a:r>
              <a:rPr lang="tr-TR" b="1" dirty="0">
                <a:solidFill>
                  <a:schemeClr val="accent3">
                    <a:lumMod val="75000"/>
                  </a:schemeClr>
                </a:solidFill>
                <a:effectLst>
                  <a:outerShdw blurRad="38100" dist="38100" dir="2700000" algn="tl">
                    <a:srgbClr val="C0C0C0"/>
                  </a:outerShdw>
                </a:effectLst>
                <a:latin typeface="Calibri" pitchFamily="34" charset="0"/>
                <a:cs typeface="Calibri" pitchFamily="34" charset="0"/>
              </a:rPr>
              <a:t>Hasan Emre MALIÇOĞLU      </a:t>
            </a:r>
          </a:p>
          <a:p>
            <a:pPr marL="393192" lvl="1" indent="0" algn="ctr">
              <a:lnSpc>
                <a:spcPct val="90000"/>
              </a:lnSpc>
              <a:spcBef>
                <a:spcPct val="50000"/>
              </a:spcBef>
              <a:buClr>
                <a:srgbClr val="FF0000"/>
              </a:buClr>
              <a:buSzPct val="150000"/>
              <a:buNone/>
              <a:defRPr/>
            </a:pPr>
            <a:r>
              <a:rPr lang="tr-TR" b="1" dirty="0">
                <a:solidFill>
                  <a:schemeClr val="accent3">
                    <a:lumMod val="75000"/>
                  </a:schemeClr>
                </a:solidFill>
                <a:effectLst>
                  <a:outerShdw blurRad="38100" dist="38100" dir="2700000" algn="tl">
                    <a:srgbClr val="C0C0C0"/>
                  </a:outerShdw>
                </a:effectLst>
                <a:latin typeface="Calibri" pitchFamily="34" charset="0"/>
                <a:cs typeface="Calibri" pitchFamily="34" charset="0"/>
              </a:rPr>
              <a:t>Mesude KAFADAR MALIÇOĞLU                    </a:t>
            </a:r>
          </a:p>
          <a:p>
            <a:pPr marL="393192" lvl="1" indent="0" algn="ctr">
              <a:lnSpc>
                <a:spcPct val="90000"/>
              </a:lnSpc>
              <a:spcBef>
                <a:spcPct val="50000"/>
              </a:spcBef>
              <a:buClr>
                <a:srgbClr val="FF0000"/>
              </a:buClr>
              <a:buSzPct val="150000"/>
              <a:buNone/>
              <a:defRPr/>
            </a:pPr>
            <a:r>
              <a:rPr lang="tr-TR" b="1" dirty="0">
                <a:solidFill>
                  <a:schemeClr val="accent3">
                    <a:lumMod val="75000"/>
                  </a:schemeClr>
                </a:solidFill>
                <a:effectLst>
                  <a:outerShdw blurRad="38100" dist="38100" dir="2700000" algn="tl">
                    <a:srgbClr val="C0C0C0"/>
                  </a:outerShdw>
                </a:effectLst>
                <a:latin typeface="Calibri" pitchFamily="34" charset="0"/>
                <a:cs typeface="Calibri" pitchFamily="34" charset="0"/>
              </a:rPr>
              <a:t>Emine MERVE SAYIN</a:t>
            </a:r>
            <a:endParaRPr lang="tr-TR" b="1" dirty="0">
              <a:solidFill>
                <a:schemeClr val="accent3">
                  <a:lumMod val="50000"/>
                </a:schemeClr>
              </a:solidFill>
              <a:effectLst>
                <a:outerShdw blurRad="38100" dist="38100" dir="2700000" algn="tl">
                  <a:srgbClr val="C0C0C0"/>
                </a:outerShdw>
              </a:effectLst>
              <a:latin typeface="Calibri" pitchFamily="34" charset="0"/>
              <a:cs typeface="Calibri" pitchFamily="34" charset="0"/>
            </a:endParaRPr>
          </a:p>
        </p:txBody>
      </p:sp>
    </p:spTree>
    <p:extLst>
      <p:ext uri="{BB962C8B-B14F-4D97-AF65-F5344CB8AC3E}">
        <p14:creationId xmlns:p14="http://schemas.microsoft.com/office/powerpoint/2010/main" val="149466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C00000"/>
                </a:solidFill>
                <a:latin typeface="Times New Roman" pitchFamily="18" charset="0"/>
                <a:cs typeface="Times New Roman" pitchFamily="18" charset="0"/>
              </a:rPr>
              <a:t>Alan bölüm seçimi</a:t>
            </a:r>
          </a:p>
        </p:txBody>
      </p:sp>
      <p:sp>
        <p:nvSpPr>
          <p:cNvPr id="3" name="İçerik Yer Tutucusu 2"/>
          <p:cNvSpPr>
            <a:spLocks noGrp="1"/>
          </p:cNvSpPr>
          <p:nvPr>
            <p:ph idx="1"/>
          </p:nvPr>
        </p:nvSpPr>
        <p:spPr>
          <a:xfrm>
            <a:off x="323528" y="1412776"/>
            <a:ext cx="8686800" cy="4525963"/>
          </a:xfrm>
        </p:spPr>
        <p:txBody>
          <a:bodyPr>
            <a:normAutofit lnSpcReduction="10000"/>
          </a:bodyPr>
          <a:lstStyle/>
          <a:p>
            <a:pPr algn="just"/>
            <a:r>
              <a:rPr lang="tr-TR" dirty="0"/>
              <a:t>Öğrenciler okulun ilk iki haftası bölümleri ve okulu tanır.</a:t>
            </a:r>
          </a:p>
          <a:p>
            <a:pPr algn="just"/>
            <a:r>
              <a:rPr lang="tr-TR" b="1" dirty="0">
                <a:solidFill>
                  <a:srgbClr val="C00000"/>
                </a:solidFill>
              </a:rPr>
              <a:t>İki hafta sonunda öğrencilere dilekçe dağıtılarak hangi bölümleri istedikleri bölümleri istek sıralarına göre yazmaları istenir</a:t>
            </a:r>
            <a:r>
              <a:rPr lang="tr-TR" dirty="0"/>
              <a:t>.</a:t>
            </a:r>
          </a:p>
          <a:p>
            <a:pPr algn="just"/>
            <a:r>
              <a:rPr lang="tr-TR" dirty="0"/>
              <a:t>Bölüm seçimi puan sıralamasına göre yapılır. </a:t>
            </a:r>
          </a:p>
          <a:p>
            <a:pPr algn="just"/>
            <a:r>
              <a:rPr lang="tr-TR" dirty="0"/>
              <a:t>Okulumuzda iki bölüm mevcuttur.(Bilişim Teknolojileri ve Yiyecek İçecek Hizmetleri Bölümleri)</a:t>
            </a:r>
          </a:p>
        </p:txBody>
      </p:sp>
    </p:spTree>
    <p:extLst>
      <p:ext uri="{BB962C8B-B14F-4D97-AF65-F5344CB8AC3E}">
        <p14:creationId xmlns:p14="http://schemas.microsoft.com/office/powerpoint/2010/main" val="84948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229600" cy="510334"/>
          </a:xfrm>
        </p:spPr>
        <p:txBody>
          <a:bodyPr>
            <a:normAutofit fontScale="90000"/>
          </a:bodyPr>
          <a:lstStyle/>
          <a:p>
            <a:pPr algn="ctr"/>
            <a:r>
              <a:rPr lang="tr-TR" altLang="tr-TR" sz="4000" dirty="0">
                <a:solidFill>
                  <a:srgbClr val="C00000"/>
                </a:solidFill>
                <a:latin typeface="Calibri" pitchFamily="34" charset="0"/>
                <a:cs typeface="Calibri" pitchFamily="34" charset="0"/>
              </a:rPr>
              <a:t>SINIF GEÇME</a:t>
            </a:r>
            <a:endParaRPr lang="tr-TR" sz="4000" dirty="0">
              <a:solidFill>
                <a:srgbClr val="C00000"/>
              </a:solidFill>
              <a:latin typeface="Calibri" pitchFamily="34" charset="0"/>
              <a:cs typeface="Calibri" pitchFamily="34" charset="0"/>
            </a:endParaRPr>
          </a:p>
        </p:txBody>
      </p:sp>
      <p:sp>
        <p:nvSpPr>
          <p:cNvPr id="3" name="2 İçerik Yer Tutucusu"/>
          <p:cNvSpPr>
            <a:spLocks noGrp="1"/>
          </p:cNvSpPr>
          <p:nvPr>
            <p:ph idx="1"/>
          </p:nvPr>
        </p:nvSpPr>
        <p:spPr>
          <a:xfrm>
            <a:off x="457200" y="1142984"/>
            <a:ext cx="8229600" cy="5181616"/>
          </a:xfrm>
        </p:spPr>
        <p:txBody>
          <a:bodyPr>
            <a:normAutofit fontScale="92500" lnSpcReduction="10000"/>
          </a:bodyPr>
          <a:lstStyle/>
          <a:p>
            <a:pPr>
              <a:buFont typeface="Wingdings" pitchFamily="2" charset="2"/>
              <a:buNone/>
              <a:defRPr/>
            </a:pPr>
            <a:r>
              <a:rPr lang="tr-TR" sz="2800" dirty="0">
                <a:solidFill>
                  <a:schemeClr val="accent2">
                    <a:lumMod val="50000"/>
                  </a:schemeClr>
                </a:solidFill>
                <a:latin typeface="Calibri" pitchFamily="34" charset="0"/>
                <a:cs typeface="Calibri" pitchFamily="34" charset="0"/>
              </a:rPr>
              <a:t>    </a:t>
            </a:r>
            <a:r>
              <a:rPr lang="tr-TR" sz="2000" dirty="0">
                <a:solidFill>
                  <a:schemeClr val="accent2">
                    <a:lumMod val="50000"/>
                  </a:schemeClr>
                </a:solidFill>
                <a:latin typeface="Calibri" pitchFamily="34" charset="0"/>
                <a:cs typeface="Calibri" pitchFamily="34" charset="0"/>
              </a:rPr>
              <a:t>Öğrenci başarısını ölçme ve değerlendirmede 100’lük puan sistemi kullanılır.</a:t>
            </a:r>
          </a:p>
          <a:p>
            <a:pPr>
              <a:buFont typeface="Wingdings" pitchFamily="2" charset="2"/>
              <a:buNone/>
              <a:defRPr/>
            </a:pPr>
            <a:r>
              <a:rPr lang="tr-TR" sz="2000" dirty="0">
                <a:solidFill>
                  <a:schemeClr val="accent2">
                    <a:lumMod val="50000"/>
                  </a:schemeClr>
                </a:solidFill>
                <a:latin typeface="Calibri" pitchFamily="34" charset="0"/>
                <a:cs typeface="Calibri" pitchFamily="34" charset="0"/>
              </a:rPr>
              <a:t>     Sınav, performans ve projeler </a:t>
            </a:r>
            <a:r>
              <a:rPr lang="pl-PL" sz="2000" dirty="0">
                <a:solidFill>
                  <a:schemeClr val="accent2">
                    <a:lumMod val="50000"/>
                  </a:schemeClr>
                </a:solidFill>
                <a:latin typeface="Calibri" pitchFamily="34" charset="0"/>
                <a:cs typeface="Calibri" pitchFamily="34" charset="0"/>
              </a:rPr>
              <a:t>ile uygulamalar, </a:t>
            </a:r>
            <a:r>
              <a:rPr lang="pl-PL" sz="2000" dirty="0">
                <a:solidFill>
                  <a:schemeClr val="accent2">
                    <a:lumMod val="75000"/>
                  </a:schemeClr>
                </a:solidFill>
                <a:latin typeface="Calibri" pitchFamily="34" charset="0"/>
                <a:cs typeface="Calibri" pitchFamily="34" charset="0"/>
              </a:rPr>
              <a:t>100 tam puan</a:t>
            </a:r>
            <a:r>
              <a:rPr lang="tr-TR" sz="2000" dirty="0">
                <a:solidFill>
                  <a:schemeClr val="accent2">
                    <a:lumMod val="50000"/>
                  </a:schemeClr>
                </a:solidFill>
                <a:latin typeface="Calibri" pitchFamily="34" charset="0"/>
                <a:cs typeface="Calibri" pitchFamily="34" charset="0"/>
              </a:rPr>
              <a:t> üzerinden değerlendirilir.Değerlendirme sonuçları, not çizelgelerine puan olarak yazılır.</a:t>
            </a:r>
          </a:p>
          <a:p>
            <a:pPr algn="ctr">
              <a:buFont typeface="Wingdings" pitchFamily="2" charset="2"/>
              <a:buNone/>
              <a:defRPr/>
            </a:pPr>
            <a:r>
              <a:rPr lang="tr-TR" sz="2800" dirty="0">
                <a:solidFill>
                  <a:schemeClr val="bg2">
                    <a:lumMod val="10000"/>
                  </a:schemeClr>
                </a:solidFill>
                <a:latin typeface="Calibri" pitchFamily="34" charset="0"/>
                <a:cs typeface="Calibri" pitchFamily="34" charset="0"/>
              </a:rPr>
              <a:t>Not Sistemi</a:t>
            </a:r>
          </a:p>
          <a:p>
            <a:pPr>
              <a:buFont typeface="Wingdings" pitchFamily="2" charset="2"/>
              <a:buNone/>
              <a:defRPr/>
            </a:pPr>
            <a:r>
              <a:rPr lang="tr-TR" b="1" dirty="0">
                <a:latin typeface="Comic Sans MS" pitchFamily="66" charset="0"/>
              </a:rPr>
              <a:t> </a:t>
            </a:r>
            <a:r>
              <a:rPr lang="tr-TR" dirty="0">
                <a:solidFill>
                  <a:schemeClr val="accent3">
                    <a:lumMod val="50000"/>
                  </a:schemeClr>
                </a:solidFill>
                <a:latin typeface="Calibri" pitchFamily="34" charset="0"/>
                <a:cs typeface="Calibri" pitchFamily="34" charset="0"/>
              </a:rPr>
              <a:t>Puan değerleri ve dereceleri aşağıdaki  gibidir</a:t>
            </a:r>
            <a:r>
              <a:rPr lang="tr-TR" b="1" dirty="0">
                <a:solidFill>
                  <a:schemeClr val="accent3">
                    <a:lumMod val="50000"/>
                  </a:schemeClr>
                </a:solidFill>
                <a:latin typeface="Calibri" pitchFamily="34" charset="0"/>
                <a:cs typeface="Calibri" pitchFamily="34" charset="0"/>
              </a:rPr>
              <a:t>.</a:t>
            </a:r>
          </a:p>
          <a:p>
            <a:pPr>
              <a:buFont typeface="Wingdings" pitchFamily="2" charset="2"/>
              <a:buNone/>
              <a:defRPr/>
            </a:pPr>
            <a:r>
              <a:rPr lang="tr-TR" b="1" dirty="0">
                <a:solidFill>
                  <a:schemeClr val="accent3">
                    <a:lumMod val="50000"/>
                  </a:schemeClr>
                </a:solidFill>
                <a:latin typeface="Calibri" pitchFamily="34" charset="0"/>
                <a:cs typeface="Calibri" pitchFamily="34" charset="0"/>
              </a:rPr>
              <a:t>     Puan               Derece</a:t>
            </a:r>
          </a:p>
          <a:p>
            <a:pPr>
              <a:buFont typeface="Wingdings" pitchFamily="2" charset="2"/>
              <a:buNone/>
              <a:defRPr/>
            </a:pPr>
            <a:r>
              <a:rPr lang="tr-TR" b="1" dirty="0">
                <a:solidFill>
                  <a:schemeClr val="accent3">
                    <a:lumMod val="50000"/>
                  </a:schemeClr>
                </a:solidFill>
                <a:latin typeface="Calibri" pitchFamily="34" charset="0"/>
                <a:cs typeface="Calibri" pitchFamily="34" charset="0"/>
              </a:rPr>
              <a:t>     </a:t>
            </a:r>
            <a:r>
              <a:rPr lang="tr-TR" dirty="0">
                <a:solidFill>
                  <a:schemeClr val="accent3">
                    <a:lumMod val="50000"/>
                  </a:schemeClr>
                </a:solidFill>
                <a:latin typeface="Calibri" pitchFamily="34" charset="0"/>
                <a:cs typeface="Calibri" pitchFamily="34" charset="0"/>
              </a:rPr>
              <a:t>85,00-100</a:t>
            </a:r>
            <a:r>
              <a:rPr lang="tr-TR" b="1" dirty="0">
                <a:solidFill>
                  <a:schemeClr val="accent3">
                    <a:lumMod val="50000"/>
                  </a:schemeClr>
                </a:solidFill>
                <a:latin typeface="Calibri" pitchFamily="34" charset="0"/>
                <a:cs typeface="Calibri" pitchFamily="34" charset="0"/>
              </a:rPr>
              <a:t>:     </a:t>
            </a:r>
            <a:r>
              <a:rPr lang="tr-TR" b="1" dirty="0">
                <a:solidFill>
                  <a:schemeClr val="accent4">
                    <a:lumMod val="50000"/>
                  </a:schemeClr>
                </a:solidFill>
                <a:latin typeface="Calibri" pitchFamily="34" charset="0"/>
                <a:cs typeface="Calibri" pitchFamily="34" charset="0"/>
              </a:rPr>
              <a:t>Pekiyi</a:t>
            </a:r>
          </a:p>
          <a:p>
            <a:pPr>
              <a:buFont typeface="Wingdings" pitchFamily="2" charset="2"/>
              <a:buNone/>
              <a:defRPr/>
            </a:pPr>
            <a:r>
              <a:rPr lang="tr-TR" b="1" dirty="0">
                <a:solidFill>
                  <a:schemeClr val="accent3">
                    <a:lumMod val="50000"/>
                  </a:schemeClr>
                </a:solidFill>
                <a:latin typeface="Calibri" pitchFamily="34" charset="0"/>
                <a:cs typeface="Calibri" pitchFamily="34" charset="0"/>
              </a:rPr>
              <a:t>     </a:t>
            </a:r>
            <a:r>
              <a:rPr lang="tr-TR" dirty="0">
                <a:solidFill>
                  <a:schemeClr val="accent3">
                    <a:lumMod val="50000"/>
                  </a:schemeClr>
                </a:solidFill>
                <a:latin typeface="Calibri" pitchFamily="34" charset="0"/>
                <a:cs typeface="Calibri" pitchFamily="34" charset="0"/>
              </a:rPr>
              <a:t>70,00-84,99</a:t>
            </a:r>
            <a:r>
              <a:rPr lang="tr-TR" b="1" dirty="0">
                <a:solidFill>
                  <a:schemeClr val="accent3">
                    <a:lumMod val="50000"/>
                  </a:schemeClr>
                </a:solidFill>
                <a:latin typeface="Calibri" pitchFamily="34" charset="0"/>
                <a:cs typeface="Calibri" pitchFamily="34" charset="0"/>
              </a:rPr>
              <a:t>:  </a:t>
            </a:r>
            <a:r>
              <a:rPr lang="tr-TR" b="1" dirty="0">
                <a:solidFill>
                  <a:schemeClr val="accent3">
                    <a:lumMod val="75000"/>
                  </a:schemeClr>
                </a:solidFill>
                <a:latin typeface="Calibri" pitchFamily="34" charset="0"/>
                <a:cs typeface="Calibri" pitchFamily="34" charset="0"/>
              </a:rPr>
              <a:t>İyi</a:t>
            </a:r>
          </a:p>
          <a:p>
            <a:pPr>
              <a:buFont typeface="Wingdings" pitchFamily="2" charset="2"/>
              <a:buNone/>
              <a:defRPr/>
            </a:pPr>
            <a:r>
              <a:rPr lang="tr-TR" b="1" dirty="0">
                <a:solidFill>
                  <a:schemeClr val="accent3">
                    <a:lumMod val="50000"/>
                  </a:schemeClr>
                </a:solidFill>
                <a:latin typeface="Calibri" pitchFamily="34" charset="0"/>
                <a:cs typeface="Calibri" pitchFamily="34" charset="0"/>
              </a:rPr>
              <a:t>   </a:t>
            </a:r>
            <a:r>
              <a:rPr lang="tr-TR" dirty="0">
                <a:solidFill>
                  <a:schemeClr val="accent3">
                    <a:lumMod val="50000"/>
                  </a:schemeClr>
                </a:solidFill>
                <a:latin typeface="Calibri" pitchFamily="34" charset="0"/>
                <a:cs typeface="Calibri" pitchFamily="34" charset="0"/>
              </a:rPr>
              <a:t>  60,00-69,99</a:t>
            </a:r>
            <a:r>
              <a:rPr lang="tr-TR" b="1" dirty="0">
                <a:solidFill>
                  <a:schemeClr val="accent3">
                    <a:lumMod val="50000"/>
                  </a:schemeClr>
                </a:solidFill>
                <a:latin typeface="Calibri" pitchFamily="34" charset="0"/>
                <a:cs typeface="Calibri" pitchFamily="34" charset="0"/>
              </a:rPr>
              <a:t>:  </a:t>
            </a:r>
            <a:r>
              <a:rPr lang="tr-TR" b="1" dirty="0">
                <a:solidFill>
                  <a:schemeClr val="accent2">
                    <a:lumMod val="75000"/>
                  </a:schemeClr>
                </a:solidFill>
                <a:latin typeface="Calibri" pitchFamily="34" charset="0"/>
                <a:cs typeface="Calibri" pitchFamily="34" charset="0"/>
              </a:rPr>
              <a:t>Orta</a:t>
            </a:r>
          </a:p>
          <a:p>
            <a:pPr>
              <a:buFont typeface="Wingdings" pitchFamily="2" charset="2"/>
              <a:buNone/>
              <a:defRPr/>
            </a:pPr>
            <a:r>
              <a:rPr lang="tr-TR" b="1" dirty="0">
                <a:solidFill>
                  <a:schemeClr val="accent3">
                    <a:lumMod val="50000"/>
                  </a:schemeClr>
                </a:solidFill>
                <a:latin typeface="Calibri" pitchFamily="34" charset="0"/>
                <a:cs typeface="Calibri" pitchFamily="34" charset="0"/>
              </a:rPr>
              <a:t>   </a:t>
            </a:r>
            <a:r>
              <a:rPr lang="tr-TR" dirty="0">
                <a:solidFill>
                  <a:schemeClr val="accent3">
                    <a:lumMod val="50000"/>
                  </a:schemeClr>
                </a:solidFill>
                <a:latin typeface="Calibri" pitchFamily="34" charset="0"/>
                <a:cs typeface="Calibri" pitchFamily="34" charset="0"/>
              </a:rPr>
              <a:t>  50,00-59,99:  </a:t>
            </a:r>
            <a:r>
              <a:rPr lang="tr-TR" b="1" dirty="0">
                <a:solidFill>
                  <a:schemeClr val="accent2">
                    <a:lumMod val="50000"/>
                  </a:schemeClr>
                </a:solidFill>
                <a:latin typeface="Calibri" pitchFamily="34" charset="0"/>
                <a:cs typeface="Calibri" pitchFamily="34" charset="0"/>
              </a:rPr>
              <a:t>Geçer</a:t>
            </a:r>
            <a:r>
              <a:rPr lang="tr-TR" dirty="0">
                <a:solidFill>
                  <a:schemeClr val="accent2">
                    <a:lumMod val="50000"/>
                  </a:schemeClr>
                </a:solidFill>
                <a:latin typeface="Calibri" pitchFamily="34" charset="0"/>
                <a:cs typeface="Calibri" pitchFamily="34" charset="0"/>
              </a:rPr>
              <a:t> </a:t>
            </a:r>
          </a:p>
          <a:p>
            <a:pPr>
              <a:buFont typeface="Wingdings" pitchFamily="2" charset="2"/>
              <a:buNone/>
              <a:defRPr/>
            </a:pPr>
            <a:r>
              <a:rPr lang="tr-TR" dirty="0">
                <a:solidFill>
                  <a:schemeClr val="accent3">
                    <a:lumMod val="50000"/>
                  </a:schemeClr>
                </a:solidFill>
                <a:latin typeface="Calibri" pitchFamily="34" charset="0"/>
                <a:cs typeface="Calibri" pitchFamily="34" charset="0"/>
              </a:rPr>
              <a:t>     0-49,99</a:t>
            </a:r>
            <a:r>
              <a:rPr lang="tr-TR" b="1" dirty="0">
                <a:solidFill>
                  <a:schemeClr val="accent3">
                    <a:lumMod val="50000"/>
                  </a:schemeClr>
                </a:solidFill>
                <a:latin typeface="Calibri" pitchFamily="34" charset="0"/>
                <a:cs typeface="Calibri" pitchFamily="34" charset="0"/>
              </a:rPr>
              <a:t>:          </a:t>
            </a:r>
            <a:r>
              <a:rPr lang="tr-TR" b="1" dirty="0">
                <a:solidFill>
                  <a:schemeClr val="accent1">
                    <a:lumMod val="50000"/>
                  </a:schemeClr>
                </a:solidFill>
                <a:latin typeface="Calibri" pitchFamily="34" charset="0"/>
                <a:cs typeface="Calibri" pitchFamily="34" charset="0"/>
              </a:rPr>
              <a:t>Geçmez</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724648"/>
          </a:xfrm>
        </p:spPr>
        <p:txBody>
          <a:bodyPr>
            <a:noAutofit/>
          </a:bodyPr>
          <a:lstStyle/>
          <a:p>
            <a:pPr algn="ctr"/>
            <a:r>
              <a:rPr lang="tr-TR" sz="2800" b="1" dirty="0">
                <a:solidFill>
                  <a:srgbClr val="C00000"/>
                </a:solidFill>
                <a:latin typeface="Times New Roman" pitchFamily="18" charset="0"/>
                <a:cs typeface="Times New Roman" pitchFamily="18" charset="0"/>
              </a:rPr>
              <a:t>SINIF GEÇME</a:t>
            </a:r>
            <a:endParaRPr lang="tr-TR" sz="2800"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a:xfrm>
            <a:off x="467544" y="1124744"/>
            <a:ext cx="8229600" cy="5072098"/>
          </a:xfrm>
        </p:spPr>
        <p:txBody>
          <a:bodyPr>
            <a:normAutofit/>
          </a:bodyPr>
          <a:lstStyle/>
          <a:p>
            <a:pPr algn="just"/>
            <a:r>
              <a:rPr lang="tr-TR" sz="2800" dirty="0"/>
              <a:t>50 başarı puanı sınıf geçmek için yeterli olmayacak. Yeni ders ortalaması 50 olan öğrencilerden </a:t>
            </a:r>
            <a:r>
              <a:rPr lang="tr-TR" sz="2800" b="1" i="1" dirty="0">
                <a:solidFill>
                  <a:srgbClr val="C00000"/>
                </a:solidFill>
                <a:latin typeface="Calibri" pitchFamily="34" charset="0"/>
                <a:cs typeface="Calibri" pitchFamily="34" charset="0"/>
              </a:rPr>
              <a:t>en fazla 3 dersten başarısız olanlar, sorumlu olarak bir üst sınıfa geçebilecek</a:t>
            </a:r>
            <a:r>
              <a:rPr lang="tr-TR" sz="2800" dirty="0"/>
              <a:t>. Yönetmeliğe göre </a:t>
            </a:r>
            <a:r>
              <a:rPr lang="tr-TR" sz="2800" b="1" i="1" dirty="0">
                <a:solidFill>
                  <a:srgbClr val="C00000"/>
                </a:solidFill>
                <a:latin typeface="Calibri" pitchFamily="34" charset="0"/>
                <a:cs typeface="Calibri" pitchFamily="34" charset="0"/>
              </a:rPr>
              <a:t>liselerde 4 ders ve üzeri zayıfı olan öğrenciler sınıf tekrarı yapacak</a:t>
            </a:r>
            <a:r>
              <a:rPr lang="tr-TR" sz="2800" b="1" dirty="0">
                <a:solidFill>
                  <a:srgbClr val="C00000"/>
                </a:solidFill>
              </a:rPr>
              <a:t>.</a:t>
            </a:r>
            <a:endParaRPr lang="tr-TR" sz="2800" b="1" dirty="0">
              <a:solidFill>
                <a:srgbClr val="C00000"/>
              </a:solidFill>
              <a:latin typeface="Calibri" pitchFamily="34" charset="0"/>
              <a:cs typeface="Calibri" pitchFamily="34" charset="0"/>
            </a:endParaRPr>
          </a:p>
          <a:p>
            <a:pPr algn="just"/>
            <a:r>
              <a:rPr lang="tr-TR" altLang="tr-TR" sz="2800" dirty="0">
                <a:solidFill>
                  <a:srgbClr val="C00000"/>
                </a:solidFill>
                <a:latin typeface="Calibri" pitchFamily="34" charset="0"/>
                <a:cs typeface="Calibri" pitchFamily="34" charset="0"/>
              </a:rPr>
              <a:t>Başarılması zorunlu ders: </a:t>
            </a:r>
            <a:r>
              <a:rPr lang="tr-TR" altLang="tr-TR" sz="2800" b="1" i="1" dirty="0">
                <a:solidFill>
                  <a:srgbClr val="C00000"/>
                </a:solidFill>
                <a:latin typeface="Calibri" pitchFamily="34" charset="0"/>
                <a:cs typeface="Calibri" pitchFamily="34" charset="0"/>
              </a:rPr>
              <a:t>Türk dili ve edebiyatı</a:t>
            </a:r>
            <a:r>
              <a:rPr lang="tr-TR" altLang="tr-TR" sz="2800" dirty="0">
                <a:solidFill>
                  <a:srgbClr val="C00000"/>
                </a:solidFill>
                <a:latin typeface="Calibri" pitchFamily="34" charset="0"/>
                <a:cs typeface="Calibri" pitchFamily="34" charset="0"/>
              </a:rPr>
              <a:t>dır.</a:t>
            </a:r>
          </a:p>
          <a:p>
            <a:pPr algn="just"/>
            <a:r>
              <a:rPr lang="tr-TR" altLang="tr-TR" sz="2800" dirty="0">
                <a:solidFill>
                  <a:schemeClr val="tx1">
                    <a:lumMod val="95000"/>
                    <a:lumOff val="5000"/>
                  </a:schemeClr>
                </a:solidFill>
                <a:latin typeface="Calibri" pitchFamily="34" charset="0"/>
                <a:cs typeface="Calibri" pitchFamily="34" charset="0"/>
              </a:rPr>
              <a:t>Anadolu meslek programında bazı meslek dersleri de başarılması zorunlu dersler arasındadır meslek dersleri öğretmenleri kendi bölümündeki başarılması zorunlu dersleri ders esnasında söyleyecektir.</a:t>
            </a:r>
          </a:p>
          <a:p>
            <a:endParaRPr lang="tr-TR" dirty="0"/>
          </a:p>
        </p:txBody>
      </p:sp>
    </p:spTree>
    <p:extLst>
      <p:ext uri="{BB962C8B-B14F-4D97-AF65-F5344CB8AC3E}">
        <p14:creationId xmlns:p14="http://schemas.microsoft.com/office/powerpoint/2010/main" val="2439153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796086"/>
          </a:xfrm>
        </p:spPr>
        <p:txBody>
          <a:bodyPr>
            <a:normAutofit/>
          </a:bodyPr>
          <a:lstStyle/>
          <a:p>
            <a:pPr algn="ctr"/>
            <a:r>
              <a:rPr lang="tr-TR" sz="3200" b="1" dirty="0">
                <a:solidFill>
                  <a:srgbClr val="C00000"/>
                </a:solidFill>
                <a:latin typeface="Times New Roman" pitchFamily="18" charset="0"/>
                <a:cs typeface="Times New Roman" pitchFamily="18" charset="0"/>
              </a:rPr>
              <a:t>sınıf tekrarı ve öğrenim hakkı</a:t>
            </a:r>
            <a:endParaRPr lang="tr-TR" sz="3200"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buFont typeface="Wingdings" pitchFamily="2" charset="2"/>
              <a:buNone/>
            </a:pPr>
            <a:r>
              <a:rPr lang="tr-TR" altLang="tr-TR" sz="2400" dirty="0">
                <a:solidFill>
                  <a:schemeClr val="accent2">
                    <a:lumMod val="50000"/>
                  </a:schemeClr>
                </a:solidFill>
                <a:latin typeface="Comic Sans MS" pitchFamily="66" charset="0"/>
              </a:rPr>
              <a:t>   </a:t>
            </a:r>
            <a:r>
              <a:rPr lang="tr-TR" altLang="tr-TR" sz="2400" dirty="0">
                <a:solidFill>
                  <a:schemeClr val="accent2">
                    <a:lumMod val="50000"/>
                  </a:schemeClr>
                </a:solidFill>
                <a:latin typeface="Calibri" pitchFamily="34" charset="0"/>
                <a:cs typeface="Calibri" pitchFamily="34" charset="0"/>
              </a:rPr>
              <a:t>Doğrudan, yılsonu başarı puanıyla veya sorumlu olarak sınıf geçemeyenlerle devamsızlık nedeniyle başarısız sayılanlar sınıf tekrar eder. </a:t>
            </a:r>
          </a:p>
          <a:p>
            <a:pPr algn="just">
              <a:buFont typeface="Wingdings" pitchFamily="2" charset="2"/>
              <a:buNone/>
            </a:pPr>
            <a:endParaRPr lang="tr-TR" altLang="tr-TR" sz="2400" dirty="0">
              <a:solidFill>
                <a:schemeClr val="accent2">
                  <a:lumMod val="50000"/>
                </a:schemeClr>
              </a:solidFill>
              <a:latin typeface="Calibri" pitchFamily="34" charset="0"/>
              <a:cs typeface="Calibri" pitchFamily="34" charset="0"/>
            </a:endParaRPr>
          </a:p>
          <a:p>
            <a:pPr algn="just">
              <a:buFont typeface="Wingdings" pitchFamily="2" charset="2"/>
              <a:buNone/>
            </a:pPr>
            <a:r>
              <a:rPr lang="tr-TR" altLang="tr-TR" sz="2400" b="1" dirty="0">
                <a:solidFill>
                  <a:schemeClr val="accent2">
                    <a:lumMod val="50000"/>
                  </a:schemeClr>
                </a:solidFill>
                <a:latin typeface="Calibri" pitchFamily="34" charset="0"/>
                <a:cs typeface="Calibri" pitchFamily="34" charset="0"/>
              </a:rPr>
              <a:t>Sınıf tekrarı orta öğrenim süresince en fazla bir defa yapılır.</a:t>
            </a:r>
            <a:r>
              <a:rPr lang="tr-TR" altLang="tr-TR" sz="2400" dirty="0">
                <a:solidFill>
                  <a:schemeClr val="accent2">
                    <a:lumMod val="50000"/>
                  </a:schemeClr>
                </a:solidFill>
                <a:latin typeface="Calibri" pitchFamily="34" charset="0"/>
                <a:cs typeface="Calibri" pitchFamily="34" charset="0"/>
              </a:rPr>
              <a:t> Öğrenim süresi içinde ikinci defa sınıf tekrarı durumuna düşen öğrencilerin ders yılı sonunda okulla ilişiği kesilerek Açık Öğretim Lisesine veya Mesleki Açık Öğretim Lisesine kayıtları yapılır. </a:t>
            </a:r>
            <a:r>
              <a:rPr lang="tr-TR" altLang="tr-TR" sz="2000" dirty="0">
                <a:solidFill>
                  <a:schemeClr val="accent2">
                    <a:lumMod val="50000"/>
                  </a:schemeClr>
                </a:solidFill>
                <a:latin typeface="Calibri" pitchFamily="34" charset="0"/>
                <a:cs typeface="Calibri" pitchFamily="34" charset="0"/>
              </a:rPr>
              <a:t>(M.59-1-a)</a:t>
            </a:r>
          </a:p>
        </p:txBody>
      </p:sp>
    </p:spTree>
    <p:extLst>
      <p:ext uri="{BB962C8B-B14F-4D97-AF65-F5344CB8AC3E}">
        <p14:creationId xmlns:p14="http://schemas.microsoft.com/office/powerpoint/2010/main" val="3050812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724648"/>
          </a:xfrm>
        </p:spPr>
        <p:txBody>
          <a:bodyPr>
            <a:normAutofit/>
          </a:bodyPr>
          <a:lstStyle/>
          <a:p>
            <a:pPr algn="ctr"/>
            <a:r>
              <a:rPr lang="tr-TR" sz="3200" b="1" dirty="0">
                <a:solidFill>
                  <a:srgbClr val="C00000"/>
                </a:solidFill>
                <a:latin typeface="Times New Roman" pitchFamily="18" charset="0"/>
                <a:cs typeface="Times New Roman" pitchFamily="18" charset="0"/>
              </a:rPr>
              <a:t>Takdir – Teşekkür Belgeleri</a:t>
            </a:r>
          </a:p>
        </p:txBody>
      </p:sp>
      <p:sp>
        <p:nvSpPr>
          <p:cNvPr id="3" name="2 İçerik Yer Tutucusu"/>
          <p:cNvSpPr>
            <a:spLocks noGrp="1"/>
          </p:cNvSpPr>
          <p:nvPr>
            <p:ph idx="1"/>
          </p:nvPr>
        </p:nvSpPr>
        <p:spPr>
          <a:xfrm>
            <a:off x="457200" y="1714488"/>
            <a:ext cx="8229600" cy="4610112"/>
          </a:xfrm>
        </p:spPr>
        <p:txBody>
          <a:bodyPr>
            <a:normAutofit fontScale="92500"/>
          </a:bodyPr>
          <a:lstStyle/>
          <a:p>
            <a:pPr algn="just">
              <a:buFont typeface="Wingdings" pitchFamily="2" charset="2"/>
              <a:buNone/>
              <a:defRPr/>
            </a:pPr>
            <a:r>
              <a:rPr lang="tr-TR" sz="2800" b="1" dirty="0">
                <a:latin typeface="Calibri" pitchFamily="34" charset="0"/>
                <a:cs typeface="Calibri" pitchFamily="34" charset="0"/>
              </a:rPr>
              <a:t>    Öğrenci ödül ve disiplin kurulu, derslerdeki gayret ve başarılarıyla üstünlük gösteren, tüm derslerden başarılı olan, dönem puanlarının ağırlıklı ortalaması </a:t>
            </a:r>
            <a:r>
              <a:rPr lang="tr-TR" sz="2800" u="sng" dirty="0">
                <a:solidFill>
                  <a:srgbClr val="FF0000"/>
                </a:solidFill>
                <a:latin typeface="Calibri" pitchFamily="34" charset="0"/>
                <a:cs typeface="Calibri" pitchFamily="34" charset="0"/>
              </a:rPr>
              <a:t>70.00</a:t>
            </a:r>
            <a:r>
              <a:rPr lang="tr-TR" sz="2800" b="1" dirty="0">
                <a:latin typeface="Calibri" pitchFamily="34" charset="0"/>
                <a:cs typeface="Calibri" pitchFamily="34" charset="0"/>
              </a:rPr>
              <a:t> den aşağı olmayan ve davranış puanı </a:t>
            </a:r>
            <a:r>
              <a:rPr lang="tr-TR" sz="2800" b="1" dirty="0">
                <a:solidFill>
                  <a:srgbClr val="FF0000"/>
                </a:solidFill>
                <a:latin typeface="Calibri" pitchFamily="34" charset="0"/>
                <a:cs typeface="Calibri" pitchFamily="34" charset="0"/>
              </a:rPr>
              <a:t>100</a:t>
            </a:r>
            <a:r>
              <a:rPr lang="tr-TR" sz="2800" b="1" dirty="0">
                <a:solidFill>
                  <a:schemeClr val="bg2">
                    <a:lumMod val="50000"/>
                  </a:schemeClr>
                </a:solidFill>
                <a:latin typeface="Calibri" pitchFamily="34" charset="0"/>
                <a:cs typeface="Calibri" pitchFamily="34" charset="0"/>
              </a:rPr>
              <a:t> </a:t>
            </a:r>
            <a:r>
              <a:rPr lang="tr-TR" sz="2800" b="1" dirty="0">
                <a:latin typeface="Calibri" pitchFamily="34" charset="0"/>
                <a:cs typeface="Calibri" pitchFamily="34" charset="0"/>
              </a:rPr>
              <a:t>olan Öğrencilerden;</a:t>
            </a:r>
          </a:p>
          <a:p>
            <a:pPr algn="just">
              <a:buFont typeface="Wingdings" pitchFamily="2" charset="2"/>
              <a:buNone/>
              <a:defRPr/>
            </a:pPr>
            <a:r>
              <a:rPr lang="tr-TR" sz="2800" b="1" dirty="0">
                <a:latin typeface="Calibri" pitchFamily="34" charset="0"/>
                <a:cs typeface="Calibri" pitchFamily="34" charset="0"/>
              </a:rPr>
              <a:t>    a) </a:t>
            </a:r>
            <a:r>
              <a:rPr lang="tr-TR" sz="2800" b="1" dirty="0">
                <a:solidFill>
                  <a:srgbClr val="FF0000"/>
                </a:solidFill>
                <a:latin typeface="Calibri" pitchFamily="34" charset="0"/>
                <a:cs typeface="Calibri" pitchFamily="34" charset="0"/>
              </a:rPr>
              <a:t>70.00-84.99</a:t>
            </a:r>
            <a:r>
              <a:rPr lang="tr-TR" sz="2800" b="1" dirty="0">
                <a:latin typeface="Calibri" pitchFamily="34" charset="0"/>
                <a:cs typeface="Calibri" pitchFamily="34" charset="0"/>
              </a:rPr>
              <a:t> arasındakileri </a:t>
            </a:r>
            <a:r>
              <a:rPr lang="tr-TR" sz="2800" b="1" dirty="0">
                <a:solidFill>
                  <a:schemeClr val="accent5">
                    <a:lumMod val="50000"/>
                  </a:schemeClr>
                </a:solidFill>
                <a:latin typeface="Calibri" pitchFamily="34" charset="0"/>
                <a:cs typeface="Calibri" pitchFamily="34" charset="0"/>
              </a:rPr>
              <a:t>Teşekkür Belgesi</a:t>
            </a:r>
            <a:r>
              <a:rPr lang="tr-TR" sz="2800" b="1" dirty="0">
                <a:latin typeface="Calibri" pitchFamily="34" charset="0"/>
                <a:cs typeface="Calibri" pitchFamily="34" charset="0"/>
              </a:rPr>
              <a:t>,</a:t>
            </a:r>
          </a:p>
          <a:p>
            <a:pPr algn="just">
              <a:buFont typeface="Wingdings" pitchFamily="2" charset="2"/>
              <a:buNone/>
              <a:defRPr/>
            </a:pPr>
            <a:r>
              <a:rPr lang="tr-TR" sz="2800" b="1" dirty="0">
                <a:latin typeface="Calibri" pitchFamily="34" charset="0"/>
                <a:cs typeface="Calibri" pitchFamily="34" charset="0"/>
              </a:rPr>
              <a:t>    b) </a:t>
            </a:r>
            <a:r>
              <a:rPr lang="tr-TR" sz="2800" b="1" dirty="0">
                <a:solidFill>
                  <a:srgbClr val="FF0000"/>
                </a:solidFill>
                <a:latin typeface="Calibri" pitchFamily="34" charset="0"/>
                <a:cs typeface="Calibri" pitchFamily="34" charset="0"/>
              </a:rPr>
              <a:t>85.00</a:t>
            </a:r>
            <a:r>
              <a:rPr lang="tr-TR" sz="2800" b="1" dirty="0">
                <a:latin typeface="Calibri" pitchFamily="34" charset="0"/>
                <a:cs typeface="Calibri" pitchFamily="34" charset="0"/>
              </a:rPr>
              <a:t> ve daha yukarı olanları </a:t>
            </a:r>
            <a:r>
              <a:rPr lang="tr-TR" sz="2800" b="1" dirty="0">
                <a:solidFill>
                  <a:srgbClr val="FF0000"/>
                </a:solidFill>
                <a:latin typeface="Calibri" pitchFamily="34" charset="0"/>
                <a:cs typeface="Calibri" pitchFamily="34" charset="0"/>
              </a:rPr>
              <a:t>Takdir Belgesi </a:t>
            </a:r>
            <a:r>
              <a:rPr lang="tr-TR" sz="2800" b="1" dirty="0">
                <a:latin typeface="Calibri" pitchFamily="34" charset="0"/>
                <a:cs typeface="Calibri" pitchFamily="34" charset="0"/>
              </a:rPr>
              <a:t>ile</a:t>
            </a:r>
          </a:p>
          <a:p>
            <a:pPr marL="0" indent="0" algn="just">
              <a:buFont typeface="Wingdings" pitchFamily="2" charset="2"/>
              <a:buNone/>
              <a:defRPr/>
            </a:pPr>
            <a:r>
              <a:rPr lang="tr-TR" sz="2800" b="1" dirty="0">
                <a:latin typeface="Calibri" pitchFamily="34" charset="0"/>
                <a:cs typeface="Calibri" pitchFamily="34" charset="0"/>
              </a:rPr>
              <a:t>         ödüllendirir.</a:t>
            </a:r>
          </a:p>
          <a:p>
            <a:pPr algn="just">
              <a:buFont typeface="Wingdings" pitchFamily="2" charset="2"/>
              <a:buNone/>
              <a:defRPr/>
            </a:pPr>
            <a:r>
              <a:rPr lang="tr-TR" sz="2800" b="1" dirty="0">
                <a:latin typeface="Calibri" pitchFamily="34" charset="0"/>
                <a:cs typeface="Calibri" pitchFamily="34" charset="0"/>
              </a:rPr>
              <a:t>Bir ders yılının her iki döneminde de </a:t>
            </a:r>
            <a:r>
              <a:rPr lang="tr-TR" sz="2800" b="1" i="1" dirty="0">
                <a:latin typeface="Calibri" pitchFamily="34" charset="0"/>
                <a:cs typeface="Calibri" pitchFamily="34" charset="0"/>
              </a:rPr>
              <a:t>Takdir Belgesi</a:t>
            </a:r>
          </a:p>
          <a:p>
            <a:pPr marL="0" indent="0" algn="just">
              <a:buFont typeface="Wingdings" pitchFamily="2" charset="2"/>
              <a:buNone/>
              <a:defRPr/>
            </a:pPr>
            <a:r>
              <a:rPr lang="tr-TR" sz="2800" b="1" dirty="0">
                <a:latin typeface="Calibri" pitchFamily="34" charset="0"/>
                <a:cs typeface="Calibri" pitchFamily="34" charset="0"/>
              </a:rPr>
              <a:t>alan öğrencilere, </a:t>
            </a:r>
            <a:r>
              <a:rPr lang="tr-TR" sz="2800" dirty="0">
                <a:solidFill>
                  <a:srgbClr val="FF0000"/>
                </a:solidFill>
                <a:latin typeface="Calibri" pitchFamily="34" charset="0"/>
                <a:cs typeface="Calibri" pitchFamily="34" charset="0"/>
              </a:rPr>
              <a:t>okulun yıllık iftihar listesinde</a:t>
            </a:r>
            <a:r>
              <a:rPr lang="tr-TR" sz="2800" b="1" dirty="0">
                <a:solidFill>
                  <a:srgbClr val="FF0000"/>
                </a:solidFill>
                <a:latin typeface="Calibri" pitchFamily="34" charset="0"/>
                <a:cs typeface="Calibri" pitchFamily="34" charset="0"/>
              </a:rPr>
              <a:t> </a:t>
            </a:r>
            <a:r>
              <a:rPr lang="tr-TR" sz="2800" b="1" dirty="0">
                <a:latin typeface="Calibri" pitchFamily="34" charset="0"/>
                <a:cs typeface="Calibri" pitchFamily="34" charset="0"/>
              </a:rPr>
              <a:t>yer verilir.</a:t>
            </a:r>
            <a:endParaRPr lang="tr-TR" sz="2800" b="1" dirty="0">
              <a:solidFill>
                <a:srgbClr val="000000"/>
              </a:solidFill>
              <a:effectLst>
                <a:outerShdw blurRad="38100" dist="38100" dir="2700000" algn="tl">
                  <a:srgbClr val="C0C0C0"/>
                </a:outerShdw>
              </a:effectLst>
              <a:latin typeface="Calibri" pitchFamily="34" charset="0"/>
              <a:cs typeface="Calibri" pitchFamily="34" charset="0"/>
            </a:endParaRP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867524"/>
          </a:xfrm>
        </p:spPr>
        <p:txBody>
          <a:bodyPr>
            <a:normAutofit/>
          </a:bodyPr>
          <a:lstStyle/>
          <a:p>
            <a:pPr algn="ctr"/>
            <a:r>
              <a:rPr lang="tr-TR" altLang="tr-TR" sz="4400" b="1" dirty="0">
                <a:solidFill>
                  <a:srgbClr val="C00000"/>
                </a:solidFill>
                <a:latin typeface="Times New Roman" pitchFamily="18" charset="0"/>
                <a:cs typeface="Times New Roman" pitchFamily="18" charset="0"/>
              </a:rPr>
              <a:t>Mezuniyet Puanı</a:t>
            </a:r>
            <a:endParaRPr lang="tr-TR" sz="4400" b="1"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20000"/>
          </a:bodyPr>
          <a:lstStyle/>
          <a:p>
            <a:pPr algn="just"/>
            <a:r>
              <a:rPr lang="tr-TR" altLang="tr-TR" b="1" dirty="0">
                <a:solidFill>
                  <a:srgbClr val="FF0000"/>
                </a:solidFill>
                <a:latin typeface="Calibri" pitchFamily="34" charset="0"/>
                <a:cs typeface="Calibri" pitchFamily="34" charset="0"/>
              </a:rPr>
              <a:t>Mezuniyet puanı; 9., 10., 11. ve 12.sınıfların yılsonu başarı puanlarının aritmetik ortalamasıdır. Mezuniyet puanı hesaplanırken bölme işlemi, virgülden sonra iki basamak yürütülür. </a:t>
            </a:r>
            <a:r>
              <a:rPr lang="tr-TR" altLang="tr-TR" sz="2000" b="1" dirty="0">
                <a:solidFill>
                  <a:srgbClr val="FF0000"/>
                </a:solidFill>
                <a:latin typeface="Calibri" pitchFamily="34" charset="0"/>
                <a:cs typeface="Calibri" pitchFamily="34" charset="0"/>
              </a:rPr>
              <a:t>(M.65-1)</a:t>
            </a:r>
            <a:endParaRPr lang="tr-TR" sz="2000" b="1" dirty="0">
              <a:solidFill>
                <a:srgbClr val="FF0000"/>
              </a:solidFill>
              <a:latin typeface="Calibri" pitchFamily="34" charset="0"/>
              <a:cs typeface="Calibri" pitchFamily="34" charset="0"/>
            </a:endParaRPr>
          </a:p>
          <a:p>
            <a:pPr algn="ctr">
              <a:buNone/>
            </a:pPr>
            <a:r>
              <a:rPr lang="tr-TR" sz="4800" b="1" dirty="0">
                <a:solidFill>
                  <a:schemeClr val="bg2">
                    <a:lumMod val="10000"/>
                  </a:schemeClr>
                </a:solidFill>
                <a:latin typeface="Calibri" pitchFamily="34" charset="0"/>
                <a:cs typeface="Calibri" pitchFamily="34" charset="0"/>
              </a:rPr>
              <a:t> </a:t>
            </a:r>
            <a:r>
              <a:rPr lang="tr-TR" sz="4800" b="1" dirty="0">
                <a:solidFill>
                  <a:srgbClr val="FF0000"/>
                </a:solidFill>
                <a:latin typeface="Calibri" pitchFamily="34" charset="0"/>
                <a:cs typeface="Calibri" pitchFamily="34" charset="0"/>
              </a:rPr>
              <a:t>Okul 1. </a:t>
            </a:r>
            <a:r>
              <a:rPr lang="tr-TR" sz="4800" b="1" dirty="0" err="1">
                <a:solidFill>
                  <a:srgbClr val="FF0000"/>
                </a:solidFill>
                <a:latin typeface="Calibri" pitchFamily="34" charset="0"/>
                <a:cs typeface="Calibri" pitchFamily="34" charset="0"/>
              </a:rPr>
              <a:t>liği</a:t>
            </a:r>
            <a:endParaRPr lang="tr-TR" sz="4800" b="1" dirty="0">
              <a:solidFill>
                <a:srgbClr val="FF0000"/>
              </a:solidFill>
              <a:latin typeface="Calibri" pitchFamily="34" charset="0"/>
              <a:cs typeface="Calibri" pitchFamily="34" charset="0"/>
            </a:endParaRPr>
          </a:p>
          <a:p>
            <a:pPr algn="just">
              <a:buNone/>
            </a:pPr>
            <a:r>
              <a:rPr lang="tr-TR" altLang="tr-TR" sz="2800" dirty="0">
                <a:latin typeface="Calibri" pitchFamily="34" charset="0"/>
                <a:cs typeface="Calibri" pitchFamily="34" charset="0"/>
              </a:rPr>
              <a:t>    </a:t>
            </a:r>
            <a:r>
              <a:rPr lang="tr-TR" altLang="tr-TR" sz="2800" dirty="0">
                <a:solidFill>
                  <a:schemeClr val="accent1">
                    <a:lumMod val="50000"/>
                  </a:schemeClr>
                </a:solidFill>
                <a:latin typeface="Calibri" pitchFamily="34" charset="0"/>
                <a:cs typeface="Calibri" pitchFamily="34" charset="0"/>
              </a:rPr>
              <a:t>Ders kesiminde, okul öğrenci Ödül ve Disiplin Kurulunun da görüşü alınarak mezuniyet puanı en yüksek olan öğrenci öğretmenler kurulunca </a:t>
            </a:r>
            <a:r>
              <a:rPr lang="tr-TR" altLang="tr-TR" sz="2800" i="1" dirty="0">
                <a:solidFill>
                  <a:schemeClr val="accent1">
                    <a:lumMod val="50000"/>
                  </a:schemeClr>
                </a:solidFill>
                <a:latin typeface="Calibri" pitchFamily="34" charset="0"/>
                <a:cs typeface="Calibri" pitchFamily="34" charset="0"/>
              </a:rPr>
              <a:t>okul birincisi </a:t>
            </a:r>
            <a:r>
              <a:rPr lang="tr-TR" altLang="tr-TR" sz="2800" dirty="0">
                <a:solidFill>
                  <a:schemeClr val="accent1">
                    <a:lumMod val="50000"/>
                  </a:schemeClr>
                </a:solidFill>
                <a:latin typeface="Calibri" pitchFamily="34" charset="0"/>
                <a:cs typeface="Calibri" pitchFamily="34" charset="0"/>
              </a:rPr>
              <a:t>olarak tespit edilir. </a:t>
            </a:r>
            <a:r>
              <a:rPr lang="tr-TR" altLang="tr-TR" sz="2800" dirty="0">
                <a:solidFill>
                  <a:srgbClr val="FF0000"/>
                </a:solidFill>
                <a:latin typeface="Calibri" pitchFamily="34" charset="0"/>
                <a:cs typeface="Calibri" pitchFamily="34" charset="0"/>
              </a:rPr>
              <a:t>Ancak, bütün derslerden başarılı olmasına rağmen </a:t>
            </a:r>
            <a:r>
              <a:rPr lang="tr-TR" altLang="tr-TR" sz="2800" b="1" dirty="0">
                <a:solidFill>
                  <a:srgbClr val="FF0000"/>
                </a:solidFill>
                <a:latin typeface="Calibri" pitchFamily="34" charset="0"/>
                <a:cs typeface="Calibri" pitchFamily="34" charset="0"/>
              </a:rPr>
              <a:t>10 puandan fazla davranış puanı indirilmiş ve iade edilmemiş olanlar ile mezun olduğu</a:t>
            </a:r>
            <a:r>
              <a:rPr lang="tr-TR" altLang="tr-TR" sz="2800" dirty="0">
                <a:solidFill>
                  <a:srgbClr val="FF0000"/>
                </a:solidFill>
                <a:latin typeface="Calibri" pitchFamily="34" charset="0"/>
                <a:cs typeface="Calibri" pitchFamily="34" charset="0"/>
              </a:rPr>
              <a:t> </a:t>
            </a:r>
            <a:r>
              <a:rPr lang="tr-TR" altLang="tr-TR" sz="2800" b="1" dirty="0">
                <a:solidFill>
                  <a:srgbClr val="FF0000"/>
                </a:solidFill>
                <a:latin typeface="Calibri" pitchFamily="34" charset="0"/>
                <a:cs typeface="Calibri" pitchFamily="34" charset="0"/>
              </a:rPr>
              <a:t>ders yılının tamamını bulunduğu okulda okumayan öğrenciler okul birincisi olamaz. </a:t>
            </a:r>
            <a:r>
              <a:rPr lang="tr-TR" altLang="tr-TR" sz="2400" dirty="0">
                <a:solidFill>
                  <a:srgbClr val="FF0000"/>
                </a:solidFill>
                <a:latin typeface="Calibri" pitchFamily="34" charset="0"/>
                <a:cs typeface="Calibri" pitchFamily="34" charset="0"/>
              </a:rPr>
              <a:t>(M.61-1)</a:t>
            </a:r>
            <a:endParaRPr lang="tr-TR" sz="2400" dirty="0">
              <a:solidFill>
                <a:srgbClr val="FF0000"/>
              </a:solidFill>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a:solidFill>
                  <a:srgbClr val="C00000"/>
                </a:solidFill>
                <a:latin typeface="Calibri" pitchFamily="34" charset="0"/>
                <a:cs typeface="Calibri" pitchFamily="34" charset="0"/>
              </a:rPr>
              <a:t>Sorumlu Ders Ne Demektir?</a:t>
            </a:r>
            <a:endParaRPr lang="tr-TR" sz="4400" dirty="0">
              <a:solidFill>
                <a:srgbClr val="C00000"/>
              </a:solidFill>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r>
              <a:rPr lang="tr-TR" altLang="tr-TR" sz="2400" b="1" dirty="0">
                <a:solidFill>
                  <a:srgbClr val="C00000"/>
                </a:solidFill>
                <a:latin typeface="Calibri" pitchFamily="34" charset="0"/>
                <a:cs typeface="Calibri" pitchFamily="34" charset="0"/>
              </a:rPr>
              <a:t>Ders yılı sonunda her bir dersten iki dönem puanı bulunmak kaydıyla doğrudan sınıfını geçemeyen öğrencilerden; bir </a:t>
            </a:r>
            <a:r>
              <a:rPr lang="tr-TR" altLang="tr-TR" sz="2400" b="1" u="sng" dirty="0">
                <a:solidFill>
                  <a:srgbClr val="C00000"/>
                </a:solidFill>
                <a:latin typeface="Calibri" pitchFamily="34" charset="0"/>
                <a:cs typeface="Calibri" pitchFamily="34" charset="0"/>
              </a:rPr>
              <a:t>sınıfta başarısız ders sayısı en fazla 3 </a:t>
            </a:r>
            <a:r>
              <a:rPr lang="tr-TR" altLang="tr-TR" sz="2400" b="1" dirty="0">
                <a:solidFill>
                  <a:srgbClr val="C00000"/>
                </a:solidFill>
                <a:latin typeface="Calibri" pitchFamily="34" charset="0"/>
                <a:cs typeface="Calibri" pitchFamily="34" charset="0"/>
              </a:rPr>
              <a:t>ders olanlar sorumlu olarak sınıflarını geçer. Ancak alt sınıflar da dâhil </a:t>
            </a:r>
            <a:r>
              <a:rPr lang="tr-TR" altLang="tr-TR" sz="2400" b="1" u="sng" dirty="0">
                <a:solidFill>
                  <a:srgbClr val="C00000"/>
                </a:solidFill>
                <a:latin typeface="Calibri" pitchFamily="34" charset="0"/>
                <a:cs typeface="Calibri" pitchFamily="34" charset="0"/>
              </a:rPr>
              <a:t>toplam 6 dersten fazla başarısız dersi bulunanlar sınıf tekrar eder.</a:t>
            </a:r>
            <a:r>
              <a:rPr lang="tr-TR" altLang="tr-TR" sz="2400" u="sng" dirty="0">
                <a:solidFill>
                  <a:srgbClr val="C00000"/>
                </a:solidFill>
                <a:latin typeface="Calibri" pitchFamily="34" charset="0"/>
                <a:cs typeface="Calibri" pitchFamily="34" charset="0"/>
              </a:rPr>
              <a:t> </a:t>
            </a:r>
            <a:r>
              <a:rPr lang="tr-TR" altLang="tr-TR" sz="2400" dirty="0">
                <a:solidFill>
                  <a:schemeClr val="accent1">
                    <a:lumMod val="50000"/>
                  </a:schemeClr>
                </a:solidFill>
                <a:latin typeface="Calibri" pitchFamily="34" charset="0"/>
                <a:cs typeface="Calibri" pitchFamily="34" charset="0"/>
              </a:rPr>
              <a:t>Nakil ve geçişler nedeniyle ortaya çıkan sorumlu dersler bu sayıya dâhil edilmez.</a:t>
            </a:r>
          </a:p>
          <a:p>
            <a:pPr algn="ctr">
              <a:buNone/>
            </a:pPr>
            <a:r>
              <a:rPr lang="tr-TR" altLang="tr-TR" sz="2400" b="1" dirty="0">
                <a:solidFill>
                  <a:srgbClr val="FF0000"/>
                </a:solidFill>
                <a:latin typeface="+mj-lt"/>
              </a:rPr>
              <a:t>Sorumluluk Sınavları</a:t>
            </a:r>
          </a:p>
          <a:p>
            <a:pPr algn="just">
              <a:buNone/>
            </a:pPr>
            <a:r>
              <a:rPr lang="tr-TR" sz="2400" b="1" dirty="0">
                <a:solidFill>
                  <a:srgbClr val="C00000"/>
                </a:solidFill>
                <a:latin typeface="Calibri" pitchFamily="34" charset="0"/>
                <a:cs typeface="Calibri" pitchFamily="34" charset="0"/>
              </a:rPr>
              <a:t>    Sorumluluk sınavları, ders yılı içerisinde yapılan yazılı ve/veya uygulamalı sınav esaslarına göre </a:t>
            </a:r>
            <a:r>
              <a:rPr lang="tr-TR" sz="2400" b="1" u="sng" dirty="0">
                <a:solidFill>
                  <a:srgbClr val="C00000"/>
                </a:solidFill>
                <a:latin typeface="Calibri" pitchFamily="34" charset="0"/>
                <a:cs typeface="Calibri" pitchFamily="34" charset="0"/>
              </a:rPr>
              <a:t>I. ve II dönemin ilk haftası içerisinde</a:t>
            </a:r>
            <a:r>
              <a:rPr lang="tr-TR" sz="2400" b="1" dirty="0">
                <a:solidFill>
                  <a:srgbClr val="C00000"/>
                </a:solidFill>
                <a:latin typeface="Calibri" pitchFamily="34" charset="0"/>
                <a:cs typeface="Calibri" pitchFamily="34" charset="0"/>
              </a:rPr>
              <a:t> iki alan öğretmeni tarafından yapılır.</a:t>
            </a:r>
            <a:endParaRPr lang="tr-TR" sz="2400" dirty="0">
              <a:solidFill>
                <a:srgbClr val="C00000"/>
              </a:solidFill>
              <a:latin typeface="Calibri" pitchFamily="34" charset="0"/>
              <a:cs typeface="Calibri" pitchFamily="34" charset="0"/>
            </a:endParaRPr>
          </a:p>
          <a:p>
            <a:pPr algn="ctr">
              <a:buNone/>
            </a:pPr>
            <a:endParaRPr lang="tr-TR" altLang="tr-TR" sz="2400" dirty="0">
              <a:solidFill>
                <a:schemeClr val="bg2">
                  <a:lumMod val="10000"/>
                </a:schemeClr>
              </a:solidFill>
              <a:latin typeface="+mj-lt"/>
              <a:cs typeface="Calibri" pitchFamily="34"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a:solidFill>
                  <a:srgbClr val="C00000"/>
                </a:solidFill>
                <a:latin typeface="Times New Roman" pitchFamily="18" charset="0"/>
                <a:cs typeface="Times New Roman" pitchFamily="18" charset="0"/>
              </a:rPr>
              <a:t>sınavlara katılmayanlar</a:t>
            </a:r>
            <a:endParaRPr lang="tr-TR" sz="2000"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1412776"/>
            <a:ext cx="8686800" cy="4525963"/>
          </a:xfrm>
        </p:spPr>
        <p:txBody>
          <a:bodyPr>
            <a:normAutofit/>
          </a:bodyPr>
          <a:lstStyle/>
          <a:p>
            <a:pPr algn="just"/>
            <a:r>
              <a:rPr lang="tr-TR" altLang="tr-TR" sz="2400" dirty="0">
                <a:solidFill>
                  <a:schemeClr val="tx1"/>
                </a:solidFill>
                <a:latin typeface="Calibri" pitchFamily="34" charset="0"/>
                <a:cs typeface="Calibri" pitchFamily="34" charset="0"/>
              </a:rPr>
              <a:t>Öğrenciler, raporlu ve izinli oldukları günlerde yazılı ve uygulamalı sınavlara alınmazlar.</a:t>
            </a:r>
          </a:p>
          <a:p>
            <a:pPr algn="just"/>
            <a:r>
              <a:rPr lang="tr-TR" altLang="tr-TR" sz="2400" b="1" dirty="0">
                <a:solidFill>
                  <a:srgbClr val="C00000"/>
                </a:solidFill>
                <a:latin typeface="Calibri" pitchFamily="34" charset="0"/>
                <a:cs typeface="Calibri" pitchFamily="34" charset="0"/>
              </a:rPr>
              <a:t>Sınavlara katılmayan, performans çalışmasını yerine getirmeyen veya projesini zamanında teslim etmeyen öğrenci,</a:t>
            </a:r>
            <a:r>
              <a:rPr lang="tr-TR" altLang="tr-TR" sz="2400" dirty="0">
                <a:solidFill>
                  <a:srgbClr val="C00000"/>
                </a:solidFill>
                <a:latin typeface="Calibri" pitchFamily="34" charset="0"/>
                <a:cs typeface="Calibri" pitchFamily="34" charset="0"/>
              </a:rPr>
              <a:t> özrünü özrün başlangıcından itibaren 5 iş günü içinde bildirmek ve </a:t>
            </a:r>
            <a:r>
              <a:rPr lang="tr-TR" altLang="tr-TR" sz="2400" b="1" dirty="0">
                <a:solidFill>
                  <a:srgbClr val="C00000"/>
                </a:solidFill>
                <a:latin typeface="Calibri" pitchFamily="34" charset="0"/>
                <a:cs typeface="Calibri" pitchFamily="34" charset="0"/>
              </a:rPr>
              <a:t>özrün bitimini izleyen 5 iş günü içinde de belgelendirerek okul yönetimine vermek zorundadır.</a:t>
            </a:r>
            <a:r>
              <a:rPr lang="tr-TR" altLang="tr-TR" sz="2400" dirty="0">
                <a:solidFill>
                  <a:schemeClr val="accent1">
                    <a:lumMod val="50000"/>
                  </a:schemeClr>
                </a:solidFill>
                <a:latin typeface="Calibri" pitchFamily="34" charset="0"/>
                <a:cs typeface="Calibri" pitchFamily="34" charset="0"/>
              </a:rPr>
              <a:t> </a:t>
            </a:r>
          </a:p>
          <a:p>
            <a:r>
              <a:rPr lang="tr-TR" altLang="tr-TR" sz="2400" dirty="0">
                <a:solidFill>
                  <a:schemeClr val="tx1"/>
                </a:solidFill>
                <a:latin typeface="Calibri" pitchFamily="34" charset="0"/>
                <a:cs typeface="Calibri" pitchFamily="34" charset="0"/>
              </a:rPr>
              <a:t>Geçerli özrü olmadan sınava katılmayan veya projesini vermeyen ve performans çalışmasını yerine getirmeyen öğrencilerin durumları</a:t>
            </a:r>
            <a:r>
              <a:rPr lang="tr-TR" altLang="tr-TR" sz="2400" dirty="0">
                <a:solidFill>
                  <a:schemeClr val="accent1">
                    <a:lumMod val="50000"/>
                  </a:schemeClr>
                </a:solidFill>
                <a:latin typeface="Calibri" pitchFamily="34" charset="0"/>
                <a:cs typeface="Calibri" pitchFamily="34" charset="0"/>
              </a:rPr>
              <a:t> </a:t>
            </a:r>
            <a:r>
              <a:rPr lang="tr-TR" altLang="tr-TR" sz="2400" b="1" dirty="0">
                <a:solidFill>
                  <a:srgbClr val="C00000"/>
                </a:solidFill>
                <a:latin typeface="Calibri" pitchFamily="34" charset="0"/>
                <a:cs typeface="Calibri" pitchFamily="34" charset="0"/>
              </a:rPr>
              <a:t>puanla değerlendirilmez. Ancak aritmetik ortalama alınırken sayıya dâhil edilir. </a:t>
            </a:r>
            <a:endParaRPr lang="tr-TR" sz="2000" dirty="0">
              <a:solidFill>
                <a:srgbClr val="C00000"/>
              </a:solidFill>
              <a:latin typeface="Calibri" pitchFamily="34" charset="0"/>
              <a:cs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796086"/>
          </a:xfrm>
        </p:spPr>
        <p:txBody>
          <a:bodyPr>
            <a:normAutofit/>
          </a:bodyPr>
          <a:lstStyle/>
          <a:p>
            <a:pPr algn="ctr"/>
            <a:r>
              <a:rPr lang="tr-TR" altLang="tr-TR" sz="4000" b="1" dirty="0">
                <a:solidFill>
                  <a:srgbClr val="C00000"/>
                </a:solidFill>
                <a:latin typeface="Calibri" pitchFamily="34" charset="0"/>
                <a:cs typeface="Calibri" pitchFamily="34" charset="0"/>
              </a:rPr>
              <a:t>Sınıf Tekrarı ve Öğrenim Hakkı</a:t>
            </a:r>
            <a:endParaRPr lang="tr-TR" sz="4000" dirty="0">
              <a:solidFill>
                <a:srgbClr val="C00000"/>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92500" lnSpcReduction="20000"/>
          </a:bodyPr>
          <a:lstStyle/>
          <a:p>
            <a:pPr algn="just">
              <a:buFont typeface="Wingdings" pitchFamily="2" charset="2"/>
              <a:buNone/>
              <a:defRPr/>
            </a:pPr>
            <a:r>
              <a:rPr lang="tr-TR" sz="2800" dirty="0">
                <a:solidFill>
                  <a:schemeClr val="accent2">
                    <a:lumMod val="50000"/>
                  </a:schemeClr>
                </a:solidFill>
                <a:latin typeface="+mj-lt"/>
              </a:rPr>
              <a:t>Öğrencilerden;</a:t>
            </a:r>
          </a:p>
          <a:p>
            <a:pPr marL="514350" indent="-514350" algn="just">
              <a:buFont typeface="Wingdings" pitchFamily="2" charset="2"/>
              <a:buAutoNum type="alphaLcParenR"/>
              <a:defRPr/>
            </a:pPr>
            <a:r>
              <a:rPr lang="tr-TR" sz="2800" dirty="0">
                <a:solidFill>
                  <a:schemeClr val="tx1"/>
                </a:solidFill>
                <a:latin typeface="+mj-lt"/>
              </a:rPr>
              <a:t>Doğrudan, yılsonu başarı puanıyla veya sorumlu olarak sınıf geçemeyenlerle devamsızlık nedeniyle başarısız sayılanlar sınıf tekrar eder. Sınıf tekrarı hazırlık sınıfı hariç, orta öğrenim </a:t>
            </a:r>
            <a:r>
              <a:rPr lang="tr-TR" sz="2800" dirty="0">
                <a:solidFill>
                  <a:schemeClr val="tx1"/>
                </a:solidFill>
                <a:latin typeface="+mj-lt"/>
                <a:cs typeface="Calibri" pitchFamily="34" charset="0"/>
              </a:rPr>
              <a:t>süresince</a:t>
            </a:r>
            <a:r>
              <a:rPr lang="tr-TR" sz="2800" dirty="0">
                <a:solidFill>
                  <a:schemeClr val="tx1"/>
                </a:solidFill>
                <a:latin typeface="+mj-lt"/>
              </a:rPr>
              <a:t> </a:t>
            </a:r>
            <a:r>
              <a:rPr lang="tr-TR" sz="2800" b="1" dirty="0">
                <a:solidFill>
                  <a:schemeClr val="tx1"/>
                </a:solidFill>
                <a:latin typeface="+mj-lt"/>
              </a:rPr>
              <a:t>en fazla bir defa </a:t>
            </a:r>
            <a:r>
              <a:rPr lang="tr-TR" sz="2800" dirty="0">
                <a:solidFill>
                  <a:schemeClr val="tx1"/>
                </a:solidFill>
                <a:latin typeface="+mj-lt"/>
              </a:rPr>
              <a:t>yapılır. Öğrenim süresi içinde ikinci defa sınıf tekrarı durumuna düşen öğrencilerin ders yılı sonunda okulla ilişiği kesilerek Açık Öğretim Lisesine veya Mesleki Açık Öğretim Lisesine kayıtları yapılır. </a:t>
            </a:r>
          </a:p>
          <a:p>
            <a:pPr marL="514350" indent="-514350" algn="just">
              <a:buFont typeface="Wingdings" pitchFamily="2" charset="2"/>
              <a:buAutoNum type="alphaLcParenR"/>
              <a:defRPr/>
            </a:pPr>
            <a:r>
              <a:rPr lang="tr-TR" sz="2800" dirty="0">
                <a:solidFill>
                  <a:schemeClr val="tx1"/>
                </a:solidFill>
                <a:latin typeface="+mj-lt"/>
              </a:rPr>
              <a:t>Okuldan mezun olamayan 12 </a:t>
            </a:r>
            <a:r>
              <a:rPr lang="tr-TR" sz="2800" dirty="0" err="1">
                <a:solidFill>
                  <a:schemeClr val="tx1"/>
                </a:solidFill>
                <a:latin typeface="+mj-lt"/>
              </a:rPr>
              <a:t>nci</a:t>
            </a:r>
            <a:r>
              <a:rPr lang="tr-TR" sz="2800" dirty="0">
                <a:solidFill>
                  <a:schemeClr val="tx1"/>
                </a:solidFill>
                <a:latin typeface="+mj-lt"/>
              </a:rPr>
              <a:t> sınıf öğrencilerinden sınıf tekrar etme hakkı bulunanlar başarısız olunan ders sayısına bakılmaksızın sınıf tekrar edebilir. </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686800" cy="838200"/>
          </a:xfrm>
        </p:spPr>
        <p:txBody>
          <a:bodyPr>
            <a:noAutofit/>
          </a:bodyPr>
          <a:lstStyle/>
          <a:p>
            <a:pPr algn="ctr"/>
            <a:r>
              <a:rPr lang="tr-TR" sz="2800" dirty="0">
                <a:solidFill>
                  <a:srgbClr val="C00000"/>
                </a:solidFill>
                <a:latin typeface="Times New Roman" pitchFamily="18" charset="0"/>
                <a:cs typeface="Times New Roman" pitchFamily="18" charset="0"/>
              </a:rPr>
              <a:t>Sorumlu Olarak Sınıf Geçme ve</a:t>
            </a:r>
            <a:br>
              <a:rPr lang="tr-TR" sz="2800" dirty="0">
                <a:solidFill>
                  <a:srgbClr val="C00000"/>
                </a:solidFill>
                <a:latin typeface="Times New Roman" pitchFamily="18" charset="0"/>
                <a:cs typeface="Times New Roman" pitchFamily="18" charset="0"/>
              </a:rPr>
            </a:br>
            <a:r>
              <a:rPr lang="tr-TR" sz="2800" dirty="0">
                <a:solidFill>
                  <a:srgbClr val="C00000"/>
                </a:solidFill>
                <a:latin typeface="Times New Roman" pitchFamily="18" charset="0"/>
                <a:cs typeface="Times New Roman" pitchFamily="18" charset="0"/>
              </a:rPr>
              <a:t>Sorumluluğun Kalkması</a:t>
            </a:r>
          </a:p>
        </p:txBody>
      </p:sp>
      <p:sp>
        <p:nvSpPr>
          <p:cNvPr id="3" name="2 İçerik Yer Tutucusu"/>
          <p:cNvSpPr>
            <a:spLocks noGrp="1"/>
          </p:cNvSpPr>
          <p:nvPr>
            <p:ph idx="1"/>
          </p:nvPr>
        </p:nvSpPr>
        <p:spPr/>
        <p:txBody>
          <a:bodyPr>
            <a:normAutofit/>
          </a:bodyPr>
          <a:lstStyle/>
          <a:p>
            <a:pPr algn="just">
              <a:buFont typeface="Wingdings" pitchFamily="2" charset="2"/>
              <a:buNone/>
              <a:defRPr/>
            </a:pPr>
            <a:r>
              <a:rPr lang="tr-TR" sz="2800" dirty="0">
                <a:solidFill>
                  <a:schemeClr val="accent1">
                    <a:lumMod val="50000"/>
                  </a:schemeClr>
                </a:solidFill>
                <a:latin typeface="Calibri" pitchFamily="34" charset="0"/>
                <a:cs typeface="Calibri" pitchFamily="34" charset="0"/>
              </a:rPr>
              <a:t>    </a:t>
            </a:r>
            <a:r>
              <a:rPr lang="tr-TR" sz="2800" dirty="0">
                <a:solidFill>
                  <a:schemeClr val="tx1"/>
                </a:solidFill>
                <a:latin typeface="Calibri" pitchFamily="34" charset="0"/>
                <a:cs typeface="Calibri" pitchFamily="34" charset="0"/>
              </a:rPr>
              <a:t>Doğrudan sınıfını geçemeyen öğrencilerden, bir sınıfta </a:t>
            </a:r>
            <a:r>
              <a:rPr lang="tr-TR" sz="2800" i="1" dirty="0">
                <a:solidFill>
                  <a:schemeClr val="tx1"/>
                </a:solidFill>
                <a:latin typeface="Calibri" pitchFamily="34" charset="0"/>
                <a:cs typeface="Calibri" pitchFamily="34" charset="0"/>
              </a:rPr>
              <a:t>başarısız ders sayısı en fazla 3 ders olanlar </a:t>
            </a:r>
            <a:r>
              <a:rPr lang="tr-TR" sz="2800" dirty="0">
                <a:solidFill>
                  <a:schemeClr val="tx1"/>
                </a:solidFill>
                <a:latin typeface="Calibri" pitchFamily="34" charset="0"/>
                <a:cs typeface="Calibri" pitchFamily="34" charset="0"/>
              </a:rPr>
              <a:t>sorumlu olarak sınıflarını geçer. </a:t>
            </a:r>
            <a:r>
              <a:rPr lang="tr-TR" sz="2800" b="1" dirty="0">
                <a:solidFill>
                  <a:srgbClr val="C00000"/>
                </a:solidFill>
                <a:latin typeface="Calibri" pitchFamily="34" charset="0"/>
                <a:cs typeface="Calibri" pitchFamily="34" charset="0"/>
              </a:rPr>
              <a:t>Ancak alt sınıflar da dâhil toplam 6 dersten fazla başarısız dersi bulunanlar sınıf tekrar eder. </a:t>
            </a:r>
          </a:p>
          <a:p>
            <a:pPr marL="0" indent="0" algn="just">
              <a:buFont typeface="Wingdings" pitchFamily="2" charset="2"/>
              <a:buNone/>
              <a:defRPr/>
            </a:pPr>
            <a:r>
              <a:rPr lang="tr-TR" sz="2800" dirty="0">
                <a:solidFill>
                  <a:schemeClr val="accent1">
                    <a:lumMod val="50000"/>
                  </a:schemeClr>
                </a:solidFill>
                <a:latin typeface="Calibri" pitchFamily="34" charset="0"/>
                <a:cs typeface="Calibri" pitchFamily="34" charset="0"/>
              </a:rPr>
              <a:t>    </a:t>
            </a:r>
            <a:r>
              <a:rPr lang="tr-TR" sz="2800" dirty="0">
                <a:solidFill>
                  <a:schemeClr val="tx1"/>
                </a:solidFill>
                <a:latin typeface="Calibri" pitchFamily="34" charset="0"/>
                <a:cs typeface="Calibri" pitchFamily="34" charset="0"/>
              </a:rPr>
              <a:t>Nakil ve geçişler nedeniyle ortaya çıkan sorumlu             dersler bu sayıya dâhil edilmez. </a:t>
            </a:r>
          </a:p>
          <a:p>
            <a:pPr algn="just">
              <a:buFont typeface="Wingdings" pitchFamily="2" charset="2"/>
              <a:buNone/>
              <a:defRPr/>
            </a:pPr>
            <a:r>
              <a:rPr lang="tr-TR" sz="2800" dirty="0">
                <a:solidFill>
                  <a:schemeClr val="tx1"/>
                </a:solidFill>
                <a:latin typeface="Calibri" pitchFamily="34" charset="0"/>
                <a:cs typeface="Calibri" pitchFamily="34" charset="0"/>
              </a:rPr>
              <a:t>    Sorumluluk, o dersin sorumluluk sınavında başarılı</a:t>
            </a:r>
          </a:p>
          <a:p>
            <a:pPr algn="just">
              <a:buFont typeface="Wingdings" pitchFamily="2" charset="2"/>
              <a:buNone/>
              <a:defRPr/>
            </a:pPr>
            <a:r>
              <a:rPr lang="tr-TR" sz="2800" dirty="0">
                <a:solidFill>
                  <a:schemeClr val="tx1"/>
                </a:solidFill>
                <a:latin typeface="Calibri" pitchFamily="34" charset="0"/>
                <a:cs typeface="Calibri" pitchFamily="34" charset="0"/>
              </a:rPr>
              <a:t>olunması hâlinde kalkar.</a:t>
            </a:r>
            <a:endParaRPr lang="tr-TR" sz="2800" dirty="0">
              <a:solidFill>
                <a:schemeClr val="tx1"/>
              </a:solidFill>
              <a:effectLst>
                <a:outerShdw blurRad="38100" dist="38100" dir="2700000" algn="tl">
                  <a:srgbClr val="C0C0C0"/>
                </a:outerShdw>
              </a:effectLst>
              <a:latin typeface="Calibri" pitchFamily="34" charset="0"/>
              <a:cs typeface="Calibri" pitchFamily="34" charset="0"/>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C00000"/>
                </a:solidFill>
                <a:latin typeface="Times New Roman" pitchFamily="18" charset="0"/>
                <a:cs typeface="Times New Roman" pitchFamily="18" charset="0"/>
              </a:rPr>
              <a:t>Okul giriş çıkış saatleri</a:t>
            </a:r>
          </a:p>
        </p:txBody>
      </p:sp>
      <p:sp>
        <p:nvSpPr>
          <p:cNvPr id="3" name="İçerik Yer Tutucusu 2"/>
          <p:cNvSpPr>
            <a:spLocks noGrp="1"/>
          </p:cNvSpPr>
          <p:nvPr>
            <p:ph idx="1"/>
          </p:nvPr>
        </p:nvSpPr>
        <p:spPr>
          <a:xfrm>
            <a:off x="304800" y="1556792"/>
            <a:ext cx="8686800" cy="4525963"/>
          </a:xfrm>
        </p:spPr>
        <p:txBody>
          <a:bodyPr/>
          <a:lstStyle/>
          <a:p>
            <a:r>
              <a:rPr lang="tr-TR" dirty="0"/>
              <a:t>Pazartesi İstiklal Marşı Töreni : </a:t>
            </a:r>
            <a:r>
              <a:rPr lang="tr-TR" dirty="0">
                <a:solidFill>
                  <a:srgbClr val="C00000"/>
                </a:solidFill>
              </a:rPr>
              <a:t>08.15</a:t>
            </a:r>
          </a:p>
          <a:p>
            <a:r>
              <a:rPr lang="tr-TR" dirty="0"/>
              <a:t>Hafta İçi İlk Ders Başlangıç :</a:t>
            </a:r>
            <a:r>
              <a:rPr lang="tr-TR" dirty="0">
                <a:solidFill>
                  <a:srgbClr val="C00000"/>
                </a:solidFill>
              </a:rPr>
              <a:t> 8.30</a:t>
            </a:r>
          </a:p>
          <a:p>
            <a:r>
              <a:rPr lang="tr-TR" dirty="0"/>
              <a:t>Öğle Arası Başlangıç/Bitiş </a:t>
            </a:r>
            <a:r>
              <a:rPr lang="tr-TR" dirty="0">
                <a:solidFill>
                  <a:schemeClr val="tx1"/>
                </a:solidFill>
              </a:rPr>
              <a:t>: </a:t>
            </a:r>
            <a:r>
              <a:rPr lang="tr-TR" dirty="0">
                <a:solidFill>
                  <a:srgbClr val="C00000"/>
                </a:solidFill>
              </a:rPr>
              <a:t>12.30/13.30</a:t>
            </a:r>
          </a:p>
          <a:p>
            <a:r>
              <a:rPr lang="tr-TR" dirty="0"/>
              <a:t>Cuma Günleri Öğle Arası Bitiş: </a:t>
            </a:r>
            <a:r>
              <a:rPr lang="tr-TR" dirty="0">
                <a:solidFill>
                  <a:srgbClr val="C00000"/>
                </a:solidFill>
              </a:rPr>
              <a:t>14.00</a:t>
            </a:r>
          </a:p>
          <a:p>
            <a:r>
              <a:rPr lang="tr-TR" dirty="0"/>
              <a:t>Cuma Günü İstiklal Marşı Töreni : </a:t>
            </a:r>
            <a:r>
              <a:rPr lang="tr-TR" dirty="0">
                <a:solidFill>
                  <a:srgbClr val="C00000"/>
                </a:solidFill>
              </a:rPr>
              <a:t>16.20</a:t>
            </a:r>
          </a:p>
          <a:p>
            <a:r>
              <a:rPr lang="tr-TR" dirty="0">
                <a:solidFill>
                  <a:srgbClr val="C00000"/>
                </a:solidFill>
              </a:rPr>
              <a:t>Tüm öğrencilerin İstiklal Marşı törenlerine katılması zorundadır.</a:t>
            </a:r>
          </a:p>
        </p:txBody>
      </p:sp>
    </p:spTree>
    <p:extLst>
      <p:ext uri="{BB962C8B-B14F-4D97-AF65-F5344CB8AC3E}">
        <p14:creationId xmlns:p14="http://schemas.microsoft.com/office/powerpoint/2010/main" val="286020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a:solidFill>
                  <a:srgbClr val="C00000"/>
                </a:solidFill>
                <a:latin typeface="Times New Roman" pitchFamily="18" charset="0"/>
                <a:cs typeface="Times New Roman" pitchFamily="18" charset="0"/>
              </a:rPr>
              <a:t>Disiplin cezaları</a:t>
            </a:r>
            <a:endParaRPr lang="tr-TR" sz="4000"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Font typeface="Wingdings" pitchFamily="2" charset="2"/>
              <a:buNone/>
            </a:pPr>
            <a:r>
              <a:rPr lang="tr-TR" altLang="tr-TR" b="1" dirty="0">
                <a:solidFill>
                  <a:srgbClr val="C00000"/>
                </a:solidFill>
                <a:latin typeface="Calibri" pitchFamily="34" charset="0"/>
                <a:cs typeface="Calibri" pitchFamily="34" charset="0"/>
              </a:rPr>
              <a:t>1-</a:t>
            </a:r>
            <a:r>
              <a:rPr lang="tr-TR" altLang="tr-TR" b="1" dirty="0">
                <a:solidFill>
                  <a:schemeClr val="tx1"/>
                </a:solidFill>
                <a:latin typeface="Calibri" pitchFamily="34" charset="0"/>
                <a:cs typeface="Calibri" pitchFamily="34" charset="0"/>
              </a:rPr>
              <a:t>Öğrencilere, disiplin cezasını gerektiren davranış ve fiillerinin niteliklerine göre; </a:t>
            </a:r>
          </a:p>
          <a:p>
            <a:pPr>
              <a:buFont typeface="Wingdings" pitchFamily="2" charset="2"/>
              <a:buNone/>
            </a:pPr>
            <a:r>
              <a:rPr lang="tr-TR" altLang="tr-TR" b="1" dirty="0">
                <a:solidFill>
                  <a:schemeClr val="tx1"/>
                </a:solidFill>
                <a:latin typeface="Calibri" pitchFamily="34" charset="0"/>
                <a:cs typeface="Calibri" pitchFamily="34" charset="0"/>
              </a:rPr>
              <a:t>	</a:t>
            </a:r>
            <a:r>
              <a:rPr lang="tr-TR" altLang="tr-TR" b="1" dirty="0">
                <a:solidFill>
                  <a:srgbClr val="C00000"/>
                </a:solidFill>
                <a:latin typeface="Calibri" pitchFamily="34" charset="0"/>
                <a:cs typeface="Calibri" pitchFamily="34" charset="0"/>
              </a:rPr>
              <a:t>a) </a:t>
            </a:r>
            <a:r>
              <a:rPr lang="tr-TR" altLang="tr-TR" b="1" dirty="0">
                <a:solidFill>
                  <a:schemeClr val="tx1"/>
                </a:solidFill>
                <a:latin typeface="Calibri" pitchFamily="34" charset="0"/>
                <a:cs typeface="Calibri" pitchFamily="34" charset="0"/>
              </a:rPr>
              <a:t>Kınama, </a:t>
            </a:r>
          </a:p>
          <a:p>
            <a:pPr>
              <a:buFont typeface="Wingdings" pitchFamily="2" charset="2"/>
              <a:buNone/>
            </a:pPr>
            <a:r>
              <a:rPr lang="tr-TR" altLang="tr-TR" b="1" dirty="0">
                <a:solidFill>
                  <a:schemeClr val="tx1"/>
                </a:solidFill>
                <a:latin typeface="Calibri" pitchFamily="34" charset="0"/>
                <a:cs typeface="Calibri" pitchFamily="34" charset="0"/>
              </a:rPr>
              <a:t>	</a:t>
            </a:r>
            <a:r>
              <a:rPr lang="tr-TR" altLang="tr-TR" b="1" dirty="0">
                <a:solidFill>
                  <a:srgbClr val="C00000"/>
                </a:solidFill>
                <a:latin typeface="Calibri" pitchFamily="34" charset="0"/>
                <a:cs typeface="Calibri" pitchFamily="34" charset="0"/>
              </a:rPr>
              <a:t>b) </a:t>
            </a:r>
            <a:r>
              <a:rPr lang="tr-TR" altLang="tr-TR" b="1" dirty="0">
                <a:solidFill>
                  <a:schemeClr val="tx1"/>
                </a:solidFill>
                <a:latin typeface="Calibri" pitchFamily="34" charset="0"/>
                <a:cs typeface="Calibri" pitchFamily="34" charset="0"/>
              </a:rPr>
              <a:t>Okuldan kısa süreli uzaklaştırma, </a:t>
            </a:r>
          </a:p>
          <a:p>
            <a:pPr>
              <a:buFont typeface="Wingdings" pitchFamily="2" charset="2"/>
              <a:buNone/>
            </a:pPr>
            <a:r>
              <a:rPr lang="tr-TR" altLang="tr-TR" b="1" dirty="0">
                <a:solidFill>
                  <a:schemeClr val="tx1"/>
                </a:solidFill>
                <a:latin typeface="Calibri" pitchFamily="34" charset="0"/>
                <a:cs typeface="Calibri" pitchFamily="34" charset="0"/>
              </a:rPr>
              <a:t>	</a:t>
            </a:r>
            <a:r>
              <a:rPr lang="tr-TR" altLang="tr-TR" b="1" dirty="0">
                <a:solidFill>
                  <a:srgbClr val="C00000"/>
                </a:solidFill>
                <a:latin typeface="Calibri" pitchFamily="34" charset="0"/>
                <a:cs typeface="Calibri" pitchFamily="34" charset="0"/>
              </a:rPr>
              <a:t>c) </a:t>
            </a:r>
            <a:r>
              <a:rPr lang="tr-TR" altLang="tr-TR" b="1" dirty="0">
                <a:solidFill>
                  <a:schemeClr val="tx1"/>
                </a:solidFill>
                <a:latin typeface="Calibri" pitchFamily="34" charset="0"/>
                <a:cs typeface="Calibri" pitchFamily="34" charset="0"/>
              </a:rPr>
              <a:t>Okul değiştirme, </a:t>
            </a:r>
          </a:p>
          <a:p>
            <a:pPr>
              <a:buFont typeface="Wingdings" pitchFamily="2" charset="2"/>
              <a:buNone/>
            </a:pPr>
            <a:r>
              <a:rPr lang="tr-TR" altLang="tr-TR" b="1" dirty="0">
                <a:solidFill>
                  <a:srgbClr val="C00000"/>
                </a:solidFill>
                <a:latin typeface="Calibri" pitchFamily="34" charset="0"/>
                <a:cs typeface="Calibri" pitchFamily="34" charset="0"/>
              </a:rPr>
              <a:t>	ç) </a:t>
            </a:r>
            <a:r>
              <a:rPr lang="tr-TR" altLang="tr-TR" b="1" dirty="0">
                <a:solidFill>
                  <a:schemeClr val="tx1"/>
                </a:solidFill>
                <a:latin typeface="Calibri" pitchFamily="34" charset="0"/>
                <a:cs typeface="Calibri" pitchFamily="34" charset="0"/>
              </a:rPr>
              <a:t>Örgün eğitim dışına çıkarma </a:t>
            </a:r>
          </a:p>
          <a:p>
            <a:pPr>
              <a:buFont typeface="Wingdings" pitchFamily="2" charset="2"/>
              <a:buNone/>
            </a:pPr>
            <a:r>
              <a:rPr lang="tr-TR" altLang="tr-TR" b="1" dirty="0">
                <a:solidFill>
                  <a:schemeClr val="tx1"/>
                </a:solidFill>
                <a:latin typeface="Calibri" pitchFamily="34" charset="0"/>
                <a:cs typeface="Calibri" pitchFamily="34" charset="0"/>
              </a:rPr>
              <a:t>cezalarından biri verilir.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928694"/>
          </a:xfrm>
        </p:spPr>
        <p:txBody>
          <a:bodyPr>
            <a:normAutofit fontScale="90000"/>
          </a:bodyPr>
          <a:lstStyle/>
          <a:p>
            <a:pPr algn="ctr"/>
            <a:r>
              <a:rPr lang="tr-TR" sz="4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Öğrencilerimizden Beklenen Davranışlar </a:t>
            </a:r>
          </a:p>
        </p:txBody>
      </p:sp>
      <p:sp>
        <p:nvSpPr>
          <p:cNvPr id="3" name="2 İçerik Yer Tutucusu"/>
          <p:cNvSpPr>
            <a:spLocks noGrp="1"/>
          </p:cNvSpPr>
          <p:nvPr>
            <p:ph idx="1"/>
          </p:nvPr>
        </p:nvSpPr>
        <p:spPr/>
        <p:txBody>
          <a:bodyPr>
            <a:normAutofit fontScale="77500" lnSpcReduction="20000"/>
          </a:bodyPr>
          <a:lstStyle/>
          <a:p>
            <a:pPr algn="just"/>
            <a:r>
              <a:rPr lang="tr-TR" dirty="0">
                <a:solidFill>
                  <a:schemeClr val="tx1"/>
                </a:solidFill>
                <a:latin typeface="Calibri" pitchFamily="34" charset="0"/>
                <a:cs typeface="Calibri" pitchFamily="34" charset="0"/>
              </a:rPr>
              <a:t>MADDE 157- (1) </a:t>
            </a:r>
            <a:r>
              <a:rPr lang="tr-TR" i="1" dirty="0">
                <a:solidFill>
                  <a:schemeClr val="tx1"/>
                </a:solidFill>
                <a:latin typeface="Calibri" pitchFamily="34" charset="0"/>
                <a:cs typeface="Calibri" pitchFamily="34" charset="0"/>
              </a:rPr>
              <a:t>Öğrencilerin</a:t>
            </a:r>
            <a:r>
              <a:rPr lang="tr-TR" dirty="0">
                <a:solidFill>
                  <a:schemeClr val="tx1"/>
                </a:solidFill>
                <a:latin typeface="Calibri" pitchFamily="34" charset="0"/>
                <a:cs typeface="Calibri" pitchFamily="34" charset="0"/>
              </a:rPr>
              <a:t>; Atatürk inkılâp ve ilkeleriyle, Atatürk milliyetçiliğine bağlı, Türk milletinin millî, ahlâkî, manevi ve kültürel değerlerini benimseyen, </a:t>
            </a:r>
            <a:r>
              <a:rPr lang="tr-TR" u="sng" dirty="0">
                <a:solidFill>
                  <a:schemeClr val="tx1"/>
                </a:solidFill>
                <a:latin typeface="Calibri" pitchFamily="34" charset="0"/>
                <a:cs typeface="Calibri" pitchFamily="34" charset="0"/>
              </a:rPr>
              <a:t>koruyan ve geliştiren; </a:t>
            </a:r>
            <a:r>
              <a:rPr lang="tr-TR" dirty="0">
                <a:solidFill>
                  <a:schemeClr val="tx1"/>
                </a:solidFill>
                <a:latin typeface="Calibri" pitchFamily="34" charset="0"/>
                <a:cs typeface="Calibri" pitchFamily="34" charset="0"/>
              </a:rPr>
              <a:t>ailesini, vatanını, milletini </a:t>
            </a:r>
            <a:r>
              <a:rPr lang="tr-TR" u="sng" dirty="0">
                <a:solidFill>
                  <a:schemeClr val="tx1"/>
                </a:solidFill>
                <a:latin typeface="Calibri" pitchFamily="34" charset="0"/>
                <a:cs typeface="Calibri" pitchFamily="34" charset="0"/>
              </a:rPr>
              <a:t>seven ve yücelten</a:t>
            </a:r>
            <a:r>
              <a:rPr lang="tr-TR" dirty="0">
                <a:solidFill>
                  <a:schemeClr val="tx1"/>
                </a:solidFill>
                <a:latin typeface="Calibri" pitchFamily="34" charset="0"/>
                <a:cs typeface="Calibri" pitchFamily="34" charset="0"/>
              </a:rPr>
              <a:t>, insan haklarına </a:t>
            </a:r>
            <a:r>
              <a:rPr lang="tr-TR" u="sng" dirty="0">
                <a:solidFill>
                  <a:schemeClr val="tx1"/>
                </a:solidFill>
                <a:latin typeface="Calibri" pitchFamily="34" charset="0"/>
                <a:cs typeface="Calibri" pitchFamily="34" charset="0"/>
              </a:rPr>
              <a:t>saygılı</a:t>
            </a:r>
            <a:r>
              <a:rPr lang="tr-TR" dirty="0">
                <a:solidFill>
                  <a:schemeClr val="tx1"/>
                </a:solidFill>
                <a:latin typeface="Calibri" pitchFamily="34" charset="0"/>
                <a:cs typeface="Calibri" pitchFamily="34" charset="0"/>
              </a:rPr>
              <a:t>, Cumhuriyetin demokratik, laik, sosyal ve hukuk devleti olması ilkelerine karşı görev ve sorumluluklarını bilen ve bunları davranış hâline getiren; </a:t>
            </a:r>
            <a:r>
              <a:rPr lang="tr-TR" b="1" i="1" dirty="0">
                <a:solidFill>
                  <a:schemeClr val="tx1"/>
                </a:solidFill>
                <a:latin typeface="Calibri" pitchFamily="34" charset="0"/>
                <a:cs typeface="Calibri" pitchFamily="34" charset="0"/>
              </a:rPr>
              <a:t>beden, zihin, ahlâk, ruh ve duygu bakımından dengeli ve sağlıklı</a:t>
            </a:r>
            <a:r>
              <a:rPr lang="tr-TR" dirty="0">
                <a:solidFill>
                  <a:schemeClr val="tx1"/>
                </a:solidFill>
                <a:latin typeface="Calibri" pitchFamily="34" charset="0"/>
                <a:cs typeface="Calibri" pitchFamily="34" charset="0"/>
              </a:rPr>
              <a:t>, gelişmiş bir kişiliğe, hür ve bilimsel düşünme gücüne, geniş bir dünya görüşüne sahip, </a:t>
            </a:r>
            <a:r>
              <a:rPr lang="tr-TR" b="1" u="sng" dirty="0">
                <a:solidFill>
                  <a:schemeClr val="tx1"/>
                </a:solidFill>
                <a:latin typeface="Calibri" pitchFamily="34" charset="0"/>
                <a:cs typeface="Calibri" pitchFamily="34" charset="0"/>
              </a:rPr>
              <a:t>topluma karşı sorumluluk duyan, yapıcı, yaratıcı ve verimli</a:t>
            </a:r>
            <a:r>
              <a:rPr lang="tr-TR" dirty="0">
                <a:solidFill>
                  <a:schemeClr val="tx1"/>
                </a:solidFill>
                <a:latin typeface="Calibri" pitchFamily="34" charset="0"/>
                <a:cs typeface="Calibri" pitchFamily="34" charset="0"/>
              </a:rPr>
              <a:t> kişiler olarak yetişmeleri için okul yönetimi, öğretmenler, rehberlik servisi, Sayfa 78 / 106 veli, okul aile birliği ve ilgili diğer paydaşlarla işbirliği yapması istenir.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70000" lnSpcReduction="20000"/>
          </a:bodyPr>
          <a:lstStyle/>
          <a:p>
            <a:pPr algn="just">
              <a:buNone/>
            </a:pPr>
            <a:r>
              <a:rPr lang="tr-TR" dirty="0">
                <a:solidFill>
                  <a:schemeClr val="accent1">
                    <a:lumMod val="50000"/>
                  </a:schemeClr>
                </a:solidFill>
                <a:latin typeface="Calibri" pitchFamily="34" charset="0"/>
                <a:cs typeface="Calibri" pitchFamily="34" charset="0"/>
              </a:rPr>
              <a:t>(2</a:t>
            </a:r>
            <a:r>
              <a:rPr lang="tr-TR" dirty="0">
                <a:solidFill>
                  <a:schemeClr val="tx1"/>
                </a:solidFill>
                <a:latin typeface="Calibri" pitchFamily="34" charset="0"/>
                <a:cs typeface="Calibri" pitchFamily="34" charset="0"/>
              </a:rPr>
              <a:t>) Bu doğrultuda öğrencilerden; </a:t>
            </a:r>
          </a:p>
          <a:p>
            <a:pPr marL="514350" indent="-514350" algn="just">
              <a:buAutoNum type="alphaLcParenR"/>
            </a:pPr>
            <a:r>
              <a:rPr lang="tr-TR" b="1" dirty="0">
                <a:solidFill>
                  <a:schemeClr val="tx1"/>
                </a:solidFill>
                <a:latin typeface="Calibri" pitchFamily="34" charset="0"/>
                <a:cs typeface="Calibri" pitchFamily="34" charset="0"/>
              </a:rPr>
              <a:t>Atatürk inkılâp ve ilkelerine bağlı kalmaları ve bunları korumaları, </a:t>
            </a:r>
          </a:p>
          <a:p>
            <a:pPr marL="514350" indent="-514350" algn="just">
              <a:buAutoNum type="alphaLcParenR"/>
            </a:pPr>
            <a:r>
              <a:rPr lang="tr-TR" dirty="0">
                <a:solidFill>
                  <a:schemeClr val="tx1"/>
                </a:solidFill>
                <a:latin typeface="Calibri" pitchFamily="34" charset="0"/>
                <a:cs typeface="Calibri" pitchFamily="34" charset="0"/>
              </a:rPr>
              <a:t>Hukuka, toplum değerlerine ve okul kurallarına uymaları, Doğru sözlü, dürüst, yardımsever, erdemli, saygılı ve çalışkan olmaları; güzel ve nazik tavır sergilemeleri; kaba söz ve davranışlarda bulunmamaları; </a:t>
            </a:r>
            <a:r>
              <a:rPr lang="tr-TR" i="1" dirty="0">
                <a:solidFill>
                  <a:schemeClr val="tx1"/>
                </a:solidFill>
                <a:latin typeface="Calibri" pitchFamily="34" charset="0"/>
                <a:cs typeface="Calibri" pitchFamily="34" charset="0"/>
              </a:rPr>
              <a:t>barış, değerbilirlik, hoşgörü, sabır, özgürlük, eşitlik ve dayanışmadan yana davranış gösterme</a:t>
            </a:r>
            <a:r>
              <a:rPr lang="tr-TR" dirty="0">
                <a:solidFill>
                  <a:schemeClr val="tx1"/>
                </a:solidFill>
                <a:latin typeface="Calibri" pitchFamily="34" charset="0"/>
                <a:cs typeface="Calibri" pitchFamily="34" charset="0"/>
              </a:rPr>
              <a:t>leri, </a:t>
            </a:r>
          </a:p>
          <a:p>
            <a:pPr marL="514350" indent="-514350" algn="just">
              <a:buAutoNum type="alphaLcParenR"/>
            </a:pPr>
            <a:r>
              <a:rPr lang="tr-TR" dirty="0">
                <a:solidFill>
                  <a:schemeClr val="tx1"/>
                </a:solidFill>
                <a:latin typeface="Calibri" pitchFamily="34" charset="0"/>
                <a:cs typeface="Calibri" pitchFamily="34" charset="0"/>
              </a:rPr>
              <a:t> </a:t>
            </a:r>
            <a:r>
              <a:rPr lang="tr-TR" b="1" dirty="0">
                <a:solidFill>
                  <a:schemeClr val="tx1"/>
                </a:solidFill>
                <a:latin typeface="Calibri" pitchFamily="34" charset="0"/>
                <a:cs typeface="Calibri" pitchFamily="34" charset="0"/>
              </a:rPr>
              <a:t>Irk, renk, cinsiyet, dil, din, milliyet ayrımı yapmaksızın herkese karşı iyi davranmaları; insan hak ve özgürlüğüyle onurunun korunması için gerekli duyarlılığı göstermeleri, </a:t>
            </a:r>
          </a:p>
          <a:p>
            <a:pPr marL="514350" indent="-514350" algn="just">
              <a:buAutoNum type="alphaLcParenR"/>
            </a:pPr>
            <a:r>
              <a:rPr lang="tr-TR" dirty="0">
                <a:solidFill>
                  <a:schemeClr val="tx1"/>
                </a:solidFill>
                <a:latin typeface="Calibri" pitchFamily="34" charset="0"/>
                <a:cs typeface="Calibri" pitchFamily="34" charset="0"/>
              </a:rPr>
              <a:t> Tutumlu olmaları; millet malını, okulunu ve eşyasını kendi öz malı gibi korumaları ve zarar vermemeleri, </a:t>
            </a:r>
          </a:p>
          <a:p>
            <a:pPr marL="514350" indent="-514350" algn="just">
              <a:buAutoNum type="alphaLcParenR"/>
            </a:pPr>
            <a:r>
              <a:rPr lang="tr-TR" b="1" dirty="0">
                <a:solidFill>
                  <a:schemeClr val="tx1"/>
                </a:solidFill>
                <a:latin typeface="Calibri" pitchFamily="34" charset="0"/>
                <a:cs typeface="Calibri" pitchFamily="34" charset="0"/>
              </a:rPr>
              <a:t>Sağlığı olumsuz etkileyen ve sağlığa zarar veren, alkollü ya da bağımlılık yapan maddeleri kullanmamaları, bulundurmamaları ve bu tür maddelerin kullanıldığı yerlerde bulunmamaları, </a:t>
            </a:r>
          </a:p>
          <a:p>
            <a:pPr marL="514350" indent="-514350" algn="just">
              <a:buAutoNum type="alphaLcParenR"/>
            </a:pPr>
            <a:r>
              <a:rPr lang="tr-TR" dirty="0">
                <a:solidFill>
                  <a:schemeClr val="tx1"/>
                </a:solidFill>
                <a:latin typeface="Calibri" pitchFamily="34" charset="0"/>
                <a:cs typeface="Calibri" pitchFamily="34" charset="0"/>
              </a:rPr>
              <a:t> Her çeşit kumar ve benzeri oyunlardan, bu tür oyunların oynandığı ortamlardan uzak kalmaları</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70000" lnSpcReduction="20000"/>
          </a:bodyPr>
          <a:lstStyle/>
          <a:p>
            <a:pPr marL="514350" indent="-514350">
              <a:buNone/>
            </a:pPr>
            <a:r>
              <a:rPr lang="tr-TR" dirty="0">
                <a:solidFill>
                  <a:schemeClr val="tx1"/>
                </a:solidFill>
                <a:latin typeface="Calibri" pitchFamily="34" charset="0"/>
                <a:cs typeface="Calibri" pitchFamily="34" charset="0"/>
              </a:rPr>
              <a:t>g)    Okula ve derslere düzenli olarak devam etmeleri, </a:t>
            </a:r>
          </a:p>
          <a:p>
            <a:pPr marL="514350" indent="-514350" algn="just">
              <a:buNone/>
            </a:pPr>
            <a:r>
              <a:rPr lang="tr-TR" dirty="0">
                <a:solidFill>
                  <a:schemeClr val="tx1"/>
                </a:solidFill>
                <a:latin typeface="Calibri" pitchFamily="34" charset="0"/>
                <a:cs typeface="Calibri" pitchFamily="34" charset="0"/>
              </a:rPr>
              <a:t>ğ)  Çevreye karşı duyarlı olmaları, çevrenin doğal ve tarihi yapısını korumaları, </a:t>
            </a:r>
          </a:p>
          <a:p>
            <a:pPr marL="514350" indent="-514350" algn="just">
              <a:buNone/>
            </a:pPr>
            <a:r>
              <a:rPr lang="tr-TR" dirty="0">
                <a:solidFill>
                  <a:schemeClr val="tx1"/>
                </a:solidFill>
                <a:latin typeface="Calibri" pitchFamily="34" charset="0"/>
                <a:cs typeface="Calibri" pitchFamily="34" charset="0"/>
              </a:rPr>
              <a:t>h)    Kitapları sevmeleri ve korumaları, okuma alışkanlığı kazanmaları ve boş zamanlarını faydalı işler yaparak geçirmeleri, </a:t>
            </a:r>
          </a:p>
          <a:p>
            <a:pPr marL="514350" indent="-514350" algn="just">
              <a:buNone/>
            </a:pPr>
            <a:r>
              <a:rPr lang="tr-TR" dirty="0">
                <a:solidFill>
                  <a:schemeClr val="tx1"/>
                </a:solidFill>
                <a:latin typeface="Calibri" pitchFamily="34" charset="0"/>
                <a:cs typeface="Calibri" pitchFamily="34" charset="0"/>
              </a:rPr>
              <a:t>ı)      Trafik kurallarına uymaları ve davranışlarıyla örnek olmaları, </a:t>
            </a:r>
          </a:p>
          <a:p>
            <a:pPr marL="571500" indent="-571500" algn="just">
              <a:buAutoNum type="romanLcParenR"/>
            </a:pPr>
            <a:r>
              <a:rPr lang="tr-TR" dirty="0">
                <a:solidFill>
                  <a:schemeClr val="tx1"/>
                </a:solidFill>
                <a:latin typeface="Calibri" pitchFamily="34" charset="0"/>
                <a:cs typeface="Calibri" pitchFamily="34" charset="0"/>
              </a:rPr>
              <a:t>Fiziksel, zihinsel ve duygusal güçlerini olumlu olarak yönetmeleri; beden, zekâ ve duygularıyla bunları verimli kılacak irade ve yeteneklerini geliştirmeleri; kendilerine saygı duymayı öğrenmeleri, böylece dengeli bir biçimde geliştirdikleri varlıklarını aile, toplum, vatan, millet ve insanlığın yararına sunmaları, </a:t>
            </a:r>
          </a:p>
          <a:p>
            <a:pPr marL="571500" indent="-571500" algn="just">
              <a:buNone/>
            </a:pPr>
            <a:r>
              <a:rPr lang="tr-TR" dirty="0">
                <a:solidFill>
                  <a:schemeClr val="tx1"/>
                </a:solidFill>
                <a:latin typeface="Calibri" pitchFamily="34" charset="0"/>
                <a:cs typeface="Calibri" pitchFamily="34" charset="0"/>
              </a:rPr>
              <a:t>j)   İnsan hakları ve demokrasi bilincini özümsemiş ve davranışa dönüştürmüş olmaları, </a:t>
            </a:r>
            <a:r>
              <a:rPr lang="tr-TR" u="sng" dirty="0">
                <a:solidFill>
                  <a:schemeClr val="tx1"/>
                </a:solidFill>
                <a:latin typeface="Calibri" pitchFamily="34" charset="0"/>
                <a:cs typeface="Calibri" pitchFamily="34" charset="0"/>
              </a:rPr>
              <a:t>kötü muamele ve her türlü istismara </a:t>
            </a:r>
            <a:r>
              <a:rPr lang="tr-TR" dirty="0">
                <a:solidFill>
                  <a:schemeClr val="tx1"/>
                </a:solidFill>
                <a:latin typeface="Calibri" pitchFamily="34" charset="0"/>
                <a:cs typeface="Calibri" pitchFamily="34" charset="0"/>
              </a:rPr>
              <a:t>karşı duyarlı olmaları, </a:t>
            </a:r>
          </a:p>
          <a:p>
            <a:pPr marL="571500" indent="-571500" algn="just">
              <a:buNone/>
            </a:pPr>
            <a:r>
              <a:rPr lang="tr-TR" dirty="0">
                <a:solidFill>
                  <a:schemeClr val="tx1"/>
                </a:solidFill>
                <a:latin typeface="Calibri" pitchFamily="34" charset="0"/>
                <a:cs typeface="Calibri" pitchFamily="34" charset="0"/>
              </a:rPr>
              <a:t>k)     Toplam kalite yönetimi anlayışıyla ekip çalışmalarında rol almaları, </a:t>
            </a:r>
          </a:p>
          <a:p>
            <a:pPr marL="571500" indent="-571500" algn="just">
              <a:buNone/>
            </a:pPr>
            <a:r>
              <a:rPr lang="tr-TR" dirty="0">
                <a:solidFill>
                  <a:schemeClr val="tx1"/>
                </a:solidFill>
                <a:latin typeface="Calibri" pitchFamily="34" charset="0"/>
                <a:cs typeface="Calibri" pitchFamily="34" charset="0"/>
              </a:rPr>
              <a:t>l)     Okul, öğrenci veli sözleşmesine uygun davranmaları,</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62500" lnSpcReduction="20000"/>
          </a:bodyPr>
          <a:lstStyle/>
          <a:p>
            <a:pPr algn="just">
              <a:buNone/>
            </a:pPr>
            <a:r>
              <a:rPr lang="tr-TR" dirty="0">
                <a:solidFill>
                  <a:schemeClr val="tx1"/>
                </a:solidFill>
              </a:rPr>
              <a:t>m</a:t>
            </a:r>
            <a:r>
              <a:rPr lang="tr-TR" dirty="0">
                <a:solidFill>
                  <a:schemeClr val="tx1"/>
                </a:solidFill>
                <a:latin typeface="+mj-lt"/>
              </a:rPr>
              <a:t>) İnsana ve insan sağlığına gereken önemi vermeleri, </a:t>
            </a:r>
          </a:p>
          <a:p>
            <a:pPr algn="just">
              <a:buNone/>
            </a:pPr>
            <a:r>
              <a:rPr lang="tr-TR" dirty="0">
                <a:solidFill>
                  <a:schemeClr val="tx1"/>
                </a:solidFill>
                <a:latin typeface="+mj-lt"/>
              </a:rPr>
              <a:t>n) </a:t>
            </a:r>
            <a:r>
              <a:rPr lang="tr-TR" b="1" dirty="0">
                <a:solidFill>
                  <a:schemeClr val="tx1"/>
                </a:solidFill>
                <a:latin typeface="+mj-lt"/>
              </a:rPr>
              <a:t>Savaş, yangın, deprem ve benzeri olağanüstü durumlarda topluma hizmet etkinliklerine gönüllü katkı sağlamaları ve verilen görevleri tamamlamaları, </a:t>
            </a:r>
          </a:p>
          <a:p>
            <a:pPr algn="just">
              <a:buNone/>
            </a:pPr>
            <a:r>
              <a:rPr lang="tr-TR" dirty="0">
                <a:solidFill>
                  <a:schemeClr val="tx1"/>
                </a:solidFill>
                <a:latin typeface="+mj-lt"/>
              </a:rPr>
              <a:t>o) Zararlı, bölücü, yıkıcı, siyasi ve ideolojik amaçlı faaliyetlere katılmamaları, bunlarla ilgili amblem, afiş, rozet, yayın ve benzerlerini taşımamaları ve bulundurmamaları, </a:t>
            </a:r>
          </a:p>
          <a:p>
            <a:pPr algn="just">
              <a:buNone/>
            </a:pPr>
            <a:r>
              <a:rPr lang="tr-TR" dirty="0">
                <a:solidFill>
                  <a:schemeClr val="tx1"/>
                </a:solidFill>
                <a:latin typeface="+mj-lt"/>
              </a:rPr>
              <a:t>ö) </a:t>
            </a:r>
            <a:r>
              <a:rPr lang="tr-TR" b="1" u="sng" dirty="0">
                <a:solidFill>
                  <a:schemeClr val="tx1"/>
                </a:solidFill>
                <a:latin typeface="+mj-lt"/>
              </a:rPr>
              <a:t>Bilişim araçlarını ve sosyal medyayı kişisel, toplumsal ve eğitsel yararlar doğrultusunda kullanmaları</a:t>
            </a:r>
            <a:r>
              <a:rPr lang="tr-TR" dirty="0">
                <a:solidFill>
                  <a:schemeClr val="tx1"/>
                </a:solidFill>
                <a:latin typeface="+mj-lt"/>
              </a:rPr>
              <a:t>, </a:t>
            </a:r>
          </a:p>
          <a:p>
            <a:pPr algn="just">
              <a:buNone/>
            </a:pPr>
            <a:r>
              <a:rPr lang="tr-TR" dirty="0">
                <a:solidFill>
                  <a:schemeClr val="tx1"/>
                </a:solidFill>
                <a:latin typeface="+mj-lt"/>
              </a:rPr>
              <a:t>p) Bilişim araçlarını ve sosyal medyayı; zararlı, bölücü, yıkıcı ve toplumun genel ahlak kurallarıyla bağdaşmayan ve şiddet içerikli amaçlar için kullanmamaları; bunların üretilmesine, bulundurulmasına, taşınmasına yardımcı olmamaları, </a:t>
            </a:r>
          </a:p>
          <a:p>
            <a:pPr algn="just">
              <a:buNone/>
            </a:pPr>
            <a:r>
              <a:rPr lang="tr-TR" dirty="0">
                <a:solidFill>
                  <a:schemeClr val="tx1"/>
                </a:solidFill>
                <a:latin typeface="+mj-lt"/>
              </a:rPr>
              <a:t>r) Alınan sağlık ve güvenlik tedbirlerine uyarak bu konuda örnek davranışlar sergilemeleri,</a:t>
            </a:r>
          </a:p>
          <a:p>
            <a:pPr algn="just">
              <a:buNone/>
            </a:pPr>
            <a:r>
              <a:rPr lang="tr-TR" dirty="0">
                <a:solidFill>
                  <a:schemeClr val="tx1"/>
                </a:solidFill>
                <a:latin typeface="+mj-lt"/>
              </a:rPr>
              <a:t>s) Yanlış algı oluşturabilecek tutum ve davranışlardan kaçınmaları, </a:t>
            </a:r>
            <a:r>
              <a:rPr lang="tr-TR" b="1" i="1" dirty="0">
                <a:solidFill>
                  <a:schemeClr val="tx1"/>
                </a:solidFill>
                <a:latin typeface="+mj-lt"/>
              </a:rPr>
              <a:t>genel ahlak ve adaba uygun davranmaları, </a:t>
            </a:r>
          </a:p>
          <a:p>
            <a:pPr algn="just">
              <a:buNone/>
            </a:pPr>
            <a:r>
              <a:rPr lang="tr-TR" dirty="0">
                <a:solidFill>
                  <a:schemeClr val="tx1"/>
                </a:solidFill>
                <a:latin typeface="+mj-lt"/>
              </a:rPr>
              <a:t>ş) Okulu benimsemeleri, </a:t>
            </a:r>
            <a:r>
              <a:rPr lang="tr-TR" b="1" i="1" dirty="0">
                <a:solidFill>
                  <a:schemeClr val="tx1"/>
                </a:solidFill>
                <a:latin typeface="+mj-lt"/>
              </a:rPr>
              <a:t>öğretmenlerine saygı göstermeleri ve okul kurallarına uymaları, </a:t>
            </a:r>
            <a:r>
              <a:rPr lang="tr-TR" u="sng" dirty="0">
                <a:solidFill>
                  <a:schemeClr val="tx1"/>
                </a:solidFill>
                <a:latin typeface="+mj-lt"/>
              </a:rPr>
              <a:t>beklenir.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normAutofit fontScale="85000" lnSpcReduction="20000"/>
          </a:bodyPr>
          <a:lstStyle/>
          <a:p>
            <a:pPr algn="just">
              <a:buNone/>
            </a:pPr>
            <a:r>
              <a:rPr lang="tr-TR" dirty="0">
                <a:solidFill>
                  <a:schemeClr val="tx1"/>
                </a:solidFill>
                <a:latin typeface="Calibri" pitchFamily="34" charset="0"/>
                <a:cs typeface="Calibri" pitchFamily="34" charset="0"/>
              </a:rPr>
              <a:t>(3) Öğrencilerden beklenen davranışların; derslerde, törenlerde, toplantılarda, rehberlik çalışmalarında, veli görüşme ve toplantılarıyla diğer sosyal etkinliklerde öğrencilere kazandırılmasına çalışılır ve uyulması gereken kurallar hatırlatılır. </a:t>
            </a:r>
          </a:p>
          <a:p>
            <a:pPr algn="just">
              <a:buNone/>
            </a:pPr>
            <a:r>
              <a:rPr lang="tr-TR" dirty="0">
                <a:solidFill>
                  <a:schemeClr val="tx1"/>
                </a:solidFill>
                <a:latin typeface="Calibri" pitchFamily="34" charset="0"/>
                <a:cs typeface="Calibri" pitchFamily="34" charset="0"/>
              </a:rPr>
              <a:t>(4) </a:t>
            </a:r>
            <a:r>
              <a:rPr lang="tr-TR" sz="2200" dirty="0">
                <a:solidFill>
                  <a:schemeClr val="tx1"/>
                </a:solidFill>
                <a:latin typeface="Calibri" pitchFamily="34" charset="0"/>
                <a:cs typeface="Calibri" pitchFamily="34" charset="0"/>
              </a:rPr>
              <a:t>Okul yönetimi, öğrencilerin uyacakları kurallar ve öğrencilerden beklenen davranışlarla bunlara uyulmaması durumunda öğrencilerin karşılaşabilecekleri yaptırımlar konusunda kendilerini ve velilerini bilgilendirir. </a:t>
            </a:r>
          </a:p>
          <a:p>
            <a:pPr algn="just">
              <a:buNone/>
            </a:pPr>
            <a:r>
              <a:rPr lang="tr-TR" dirty="0">
                <a:solidFill>
                  <a:schemeClr val="tx1"/>
                </a:solidFill>
                <a:latin typeface="Calibri" pitchFamily="34" charset="0"/>
                <a:cs typeface="Calibri" pitchFamily="34" charset="0"/>
              </a:rPr>
              <a:t>(5) Okulların özelliklerine göre ikinci fıkra hükümleri doğrultusunda ayrıca destekleyici kurallar belirlenebilir. Bu kurallar okul öğrenci ödül ve disiplin kurulunun önerisi, öğretmenler kurulunun kararına bağlı olarak okul müdürünün onayından sonra uygulamaya konulur. </a:t>
            </a:r>
          </a:p>
          <a:p>
            <a:pPr algn="just">
              <a:buNone/>
            </a:pPr>
            <a:r>
              <a:rPr lang="tr-TR" dirty="0">
                <a:solidFill>
                  <a:schemeClr val="tx1"/>
                </a:solidFill>
                <a:latin typeface="Calibri" pitchFamily="34" charset="0"/>
                <a:cs typeface="Calibri" pitchFamily="34" charset="0"/>
              </a:rPr>
              <a:t>(6)</a:t>
            </a:r>
            <a:r>
              <a:rPr lang="tr-TR" sz="2200" dirty="0">
                <a:solidFill>
                  <a:schemeClr val="tx1"/>
                </a:solidFill>
                <a:latin typeface="Calibri" pitchFamily="34" charset="0"/>
                <a:cs typeface="Calibri" pitchFamily="34" charset="0"/>
              </a:rPr>
              <a:t>Öğrenci ve veliler Okul Öğrenci Veli Sözleşmesinin gereklerini yerine getirir.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457200" y="704850"/>
            <a:ext cx="8229600" cy="1724025"/>
          </a:xfrm>
        </p:spPr>
        <p:txBody>
          <a:bodyPr>
            <a:normAutofit fontScale="90000"/>
          </a:bodyPr>
          <a:lstStyle/>
          <a:p>
            <a:pPr algn="ctr"/>
            <a:br>
              <a:rPr lang="tr-TR" altLang="tr-TR" sz="5400" b="1" dirty="0">
                <a:solidFill>
                  <a:srgbClr val="FF0000"/>
                </a:solidFill>
                <a:latin typeface="Monotype Corsiva" pitchFamily="66" charset="0"/>
              </a:rPr>
            </a:br>
            <a:br>
              <a:rPr lang="tr-TR" altLang="tr-TR" sz="5400" b="1" dirty="0">
                <a:solidFill>
                  <a:srgbClr val="FF0000"/>
                </a:solidFill>
                <a:latin typeface="Monotype Corsiva" pitchFamily="66" charset="0"/>
              </a:rPr>
            </a:br>
            <a:br>
              <a:rPr lang="tr-TR" altLang="tr-TR" sz="5400" b="1" dirty="0">
                <a:solidFill>
                  <a:srgbClr val="FF0000"/>
                </a:solidFill>
                <a:latin typeface="Monotype Corsiva" pitchFamily="66" charset="0"/>
              </a:rPr>
            </a:br>
            <a:br>
              <a:rPr lang="tr-TR" altLang="tr-TR" sz="5400" b="1" dirty="0">
                <a:solidFill>
                  <a:srgbClr val="FF0000"/>
                </a:solidFill>
                <a:latin typeface="Monotype Corsiva" pitchFamily="66" charset="0"/>
              </a:rPr>
            </a:br>
            <a:br>
              <a:rPr lang="tr-TR" altLang="tr-TR" sz="5400" b="1" dirty="0">
                <a:solidFill>
                  <a:srgbClr val="FF0000"/>
                </a:solidFill>
                <a:latin typeface="Monotype Corsiva" pitchFamily="66" charset="0"/>
              </a:rPr>
            </a:br>
            <a:br>
              <a:rPr lang="tr-TR" altLang="tr-TR" sz="5400" b="1" dirty="0">
                <a:solidFill>
                  <a:srgbClr val="FF0000"/>
                </a:solidFill>
                <a:latin typeface="Edwardian Script ITC" pitchFamily="66" charset="0"/>
              </a:rPr>
            </a:br>
            <a:endParaRPr lang="tr-TR" dirty="0"/>
          </a:p>
        </p:txBody>
      </p:sp>
      <p:sp>
        <p:nvSpPr>
          <p:cNvPr id="3" name="2 İçerik Yer Tutucusu"/>
          <p:cNvSpPr>
            <a:spLocks noGrp="1"/>
          </p:cNvSpPr>
          <p:nvPr>
            <p:ph idx="1"/>
          </p:nvPr>
        </p:nvSpPr>
        <p:spPr>
          <a:xfrm>
            <a:off x="457200" y="1142984"/>
            <a:ext cx="8229600" cy="5181616"/>
          </a:xfrm>
        </p:spPr>
        <p:txBody>
          <a:bodyPr/>
          <a:lstStyle/>
          <a:p>
            <a:pPr algn="ctr">
              <a:defRPr/>
            </a:pPr>
            <a:endParaRPr lang="tr-TR" sz="2400" b="1" dirty="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a:solidFill>
                <a:srgbClr val="000000"/>
              </a:solidFill>
              <a:effectLst>
                <a:outerShdw blurRad="38100" dist="38100" dir="2700000" algn="tl">
                  <a:srgbClr val="C0C0C0"/>
                </a:outerShdw>
              </a:effectLst>
              <a:latin typeface="Comic Sans MS" pitchFamily="66" charset="0"/>
            </a:endParaRPr>
          </a:p>
          <a:p>
            <a:pPr algn="ctr">
              <a:defRPr/>
            </a:pPr>
            <a:r>
              <a:rPr lang="tr-TR" sz="2400" b="1" dirty="0">
                <a:solidFill>
                  <a:srgbClr val="000000"/>
                </a:solidFill>
                <a:effectLst>
                  <a:outerShdw blurRad="38100" dist="38100" dir="2700000" algn="tl">
                    <a:srgbClr val="C0C0C0"/>
                  </a:outerShdw>
                </a:effectLst>
                <a:latin typeface="Comic Sans MS" pitchFamily="66" charset="0"/>
              </a:rPr>
              <a:t>Fahriye OKYAY</a:t>
            </a:r>
          </a:p>
          <a:p>
            <a:pPr algn="ctr">
              <a:buNone/>
              <a:defRPr/>
            </a:pPr>
            <a:endParaRPr lang="tr-TR" sz="2400" b="1" dirty="0">
              <a:solidFill>
                <a:srgbClr val="000000"/>
              </a:solidFill>
              <a:effectLst>
                <a:outerShdw blurRad="38100" dist="38100" dir="2700000" algn="tl">
                  <a:srgbClr val="C0C0C0"/>
                </a:outerShdw>
              </a:effectLst>
              <a:latin typeface="Comic Sans MS" pitchFamily="66" charset="0"/>
            </a:endParaRPr>
          </a:p>
          <a:p>
            <a:pPr algn="ctr">
              <a:buNone/>
            </a:pPr>
            <a:endParaRPr lang="tr-TR" b="1" dirty="0">
              <a:solidFill>
                <a:schemeClr val="accent1">
                  <a:lumMod val="75000"/>
                </a:schemeClr>
              </a:solidFill>
              <a:latin typeface="Calibri" pitchFamily="34" charset="0"/>
              <a:cs typeface="Calibri" pitchFamily="34" charset="0"/>
            </a:endParaRPr>
          </a:p>
          <a:p>
            <a:pPr algn="ctr">
              <a:buNone/>
            </a:pPr>
            <a:r>
              <a:rPr lang="tr-TR" b="1" dirty="0">
                <a:solidFill>
                  <a:srgbClr val="0070C0"/>
                </a:solidFill>
                <a:latin typeface="Calibri" pitchFamily="34" charset="0"/>
                <a:cs typeface="Calibri" pitchFamily="34" charset="0"/>
              </a:rPr>
              <a:t>TARAKLI ÇOK PROGRAMLI ANADOLU LİSESİ</a:t>
            </a:r>
          </a:p>
          <a:p>
            <a:pPr algn="ctr">
              <a:buNone/>
            </a:pPr>
            <a:r>
              <a:rPr lang="tr-TR" b="1" dirty="0">
                <a:solidFill>
                  <a:srgbClr val="C00000"/>
                </a:solidFill>
                <a:latin typeface="Calibri" pitchFamily="34" charset="0"/>
                <a:cs typeface="Calibri" pitchFamily="34" charset="0"/>
              </a:rPr>
              <a:t>Yeni Eğitim Öğretim yılında başarılar dileriz. </a:t>
            </a:r>
          </a:p>
        </p:txBody>
      </p:sp>
      <p:pic>
        <p:nvPicPr>
          <p:cNvPr id="4" name="3 Resim" descr="r3.jpg"/>
          <p:cNvPicPr>
            <a:picLocks noChangeAspect="1"/>
          </p:cNvPicPr>
          <p:nvPr/>
        </p:nvPicPr>
        <p:blipFill>
          <a:blip r:embed="rId2"/>
          <a:stretch>
            <a:fillRect/>
          </a:stretch>
        </p:blipFill>
        <p:spPr>
          <a:xfrm>
            <a:off x="2500298" y="714356"/>
            <a:ext cx="4286250" cy="2514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dirty="0">
                <a:solidFill>
                  <a:schemeClr val="tx2">
                    <a:lumMod val="50000"/>
                  </a:schemeClr>
                </a:solidFill>
                <a:latin typeface="Times New Roman" pitchFamily="18" charset="0"/>
                <a:cs typeface="Times New Roman" pitchFamily="18" charset="0"/>
              </a:rPr>
              <a:t>OKULUMUZDA ÖĞRENCİ KIYAFETLERİ</a:t>
            </a:r>
            <a:endParaRPr lang="tr-TR" dirty="0">
              <a:solidFill>
                <a:schemeClr val="tx2">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tr-TR" altLang="tr-TR" sz="2800" b="1" dirty="0">
                <a:solidFill>
                  <a:srgbClr val="C00000"/>
                </a:solidFill>
                <a:latin typeface="Calibri" pitchFamily="34" charset="0"/>
                <a:cs typeface="Calibri" pitchFamily="34" charset="0"/>
              </a:rPr>
              <a:t>Öğrencilerimiz için okulumuz kıyafetleri: Üzerinde okul amblemi bulunan lacivert tişört/</a:t>
            </a:r>
            <a:r>
              <a:rPr lang="tr-TR" altLang="tr-TR" sz="2800" b="1" dirty="0" err="1">
                <a:solidFill>
                  <a:srgbClr val="C00000"/>
                </a:solidFill>
                <a:latin typeface="Calibri" pitchFamily="34" charset="0"/>
                <a:cs typeface="Calibri" pitchFamily="34" charset="0"/>
              </a:rPr>
              <a:t>sweatshirt</a:t>
            </a:r>
            <a:r>
              <a:rPr lang="tr-TR" altLang="tr-TR" sz="2800" b="1" dirty="0">
                <a:solidFill>
                  <a:srgbClr val="C00000"/>
                </a:solidFill>
                <a:latin typeface="Calibri" pitchFamily="34" charset="0"/>
                <a:cs typeface="Calibri" pitchFamily="34" charset="0"/>
              </a:rPr>
              <a:t> ile bej/siyah pantolondur.</a:t>
            </a:r>
            <a:r>
              <a:rPr lang="tr-TR" altLang="tr-TR" sz="2800" b="1" dirty="0">
                <a:solidFill>
                  <a:srgbClr val="C00000"/>
                </a:solidFill>
                <a:latin typeface="Comic Sans MS" pitchFamily="66" charset="0"/>
              </a:rPr>
              <a:t> </a:t>
            </a:r>
          </a:p>
          <a:p>
            <a:pPr algn="just"/>
            <a:r>
              <a:rPr lang="tr-TR" altLang="tr-TR" sz="2800" b="1" dirty="0">
                <a:latin typeface="Calibri" pitchFamily="34" charset="0"/>
                <a:cs typeface="Calibri" pitchFamily="34" charset="0"/>
              </a:rPr>
              <a:t>Öğrencilerimiz, insan sağlığını olumsuz yönde etkileyen ve mevsim şartlarına uygun olmayan kıyafetlerle okula gelmemelidir. </a:t>
            </a:r>
          </a:p>
          <a:p>
            <a:pPr algn="just"/>
            <a:r>
              <a:rPr lang="tr-TR" altLang="tr-TR" sz="2400" b="1" dirty="0">
                <a:solidFill>
                  <a:srgbClr val="C00000"/>
                </a:solidFill>
                <a:latin typeface="Calibri" pitchFamily="34" charset="0"/>
                <a:cs typeface="Calibri" pitchFamily="34" charset="0"/>
              </a:rPr>
              <a:t>Siyasî sembol içeren simge, şekil ve yazıların yer aldığı fular, bere, şapka, çanta ve benzeri materyalleri kullanamaz ve giysileri giyemezler.</a:t>
            </a:r>
          </a:p>
          <a:p>
            <a:pPr algn="just"/>
            <a:r>
              <a:rPr lang="tr-TR" altLang="tr-TR" sz="2400" b="1" dirty="0">
                <a:latin typeface="Calibri" pitchFamily="34" charset="0"/>
                <a:cs typeface="Calibri" pitchFamily="34" charset="0"/>
              </a:rPr>
              <a:t>Okul içinde saçlar temiz, sade ve bakımlı olmalıdır.</a:t>
            </a:r>
          </a:p>
          <a:p>
            <a:pPr algn="just"/>
            <a:r>
              <a:rPr lang="tr-TR" altLang="tr-TR" sz="2800" b="1" dirty="0">
                <a:solidFill>
                  <a:srgbClr val="C00000"/>
                </a:solidFill>
                <a:latin typeface="Calibri" pitchFamily="34" charset="0"/>
                <a:cs typeface="Calibri" pitchFamily="34" charset="0"/>
              </a:rPr>
              <a:t>Öğrencilerimiz bel kısmı açık, kolsuz, yırtık veya delikli kıyafetler ile şeffaf kıyafetler giymemelidir.</a:t>
            </a:r>
            <a:endParaRPr lang="tr-TR" sz="2800" dirty="0">
              <a:solidFill>
                <a:srgbClr val="C00000"/>
              </a:solidFill>
              <a:latin typeface="Calibri" pitchFamily="34" charset="0"/>
              <a:cs typeface="Calibri" pitchFamily="34" charset="0"/>
            </a:endParaRPr>
          </a:p>
          <a:p>
            <a:endParaRPr lang="tr-TR" altLang="tr-TR" sz="2800" b="1" dirty="0">
              <a:solidFill>
                <a:srgbClr val="000000"/>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134235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957392"/>
          </a:xfrm>
        </p:spPr>
      </p:pic>
    </p:spTree>
    <p:extLst>
      <p:ext uri="{BB962C8B-B14F-4D97-AF65-F5344CB8AC3E}">
        <p14:creationId xmlns:p14="http://schemas.microsoft.com/office/powerpoint/2010/main" val="94343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C00000"/>
                </a:solidFill>
              </a:rPr>
              <a:t>ÖĞRENCİLERİN SAÇI VE SAKALI</a:t>
            </a:r>
          </a:p>
        </p:txBody>
      </p:sp>
      <p:sp>
        <p:nvSpPr>
          <p:cNvPr id="3" name="İçerik Yer Tutucusu 2"/>
          <p:cNvSpPr>
            <a:spLocks noGrp="1"/>
          </p:cNvSpPr>
          <p:nvPr>
            <p:ph idx="1"/>
          </p:nvPr>
        </p:nvSpPr>
        <p:spPr/>
        <p:txBody>
          <a:bodyPr>
            <a:normAutofit fontScale="85000" lnSpcReduction="20000"/>
          </a:bodyPr>
          <a:lstStyle/>
          <a:p>
            <a:pPr algn="just"/>
            <a:r>
              <a:rPr lang="tr-TR" dirty="0"/>
              <a:t>Kız öğrenciler saçlarını toplayacak yada örgülü olarak okula gelecektir.</a:t>
            </a:r>
          </a:p>
          <a:p>
            <a:pPr algn="just"/>
            <a:r>
              <a:rPr lang="tr-TR" dirty="0"/>
              <a:t>Öğrenciler okula makyaj ile gelmeyecektir.</a:t>
            </a:r>
          </a:p>
          <a:p>
            <a:pPr algn="just"/>
            <a:r>
              <a:rPr lang="tr-TR" dirty="0"/>
              <a:t>Herhangi bir takı takılmayacaktır. </a:t>
            </a:r>
          </a:p>
          <a:p>
            <a:pPr algn="just"/>
            <a:r>
              <a:rPr lang="tr-TR" dirty="0"/>
              <a:t>Şal ve eşarplarda düz renklerden (bordo, lacivert, siyah) biri tercih edilecektir.</a:t>
            </a:r>
          </a:p>
          <a:p>
            <a:pPr algn="just"/>
            <a:r>
              <a:rPr lang="tr-TR" dirty="0"/>
              <a:t>Erkek öğrenciler uzun saçla, kirli veya uzun sakal ile okula gelmeyecektir.</a:t>
            </a:r>
          </a:p>
          <a:p>
            <a:pPr algn="just"/>
            <a:r>
              <a:rPr lang="tr-TR" dirty="0"/>
              <a:t>Herkes kişisel bakımına azami özen gösterecektir.(Banyo, tırnak kesimi, kıyafet temizliği, diş temizliği)</a:t>
            </a:r>
          </a:p>
        </p:txBody>
      </p:sp>
    </p:spTree>
    <p:extLst>
      <p:ext uri="{BB962C8B-B14F-4D97-AF65-F5344CB8AC3E}">
        <p14:creationId xmlns:p14="http://schemas.microsoft.com/office/powerpoint/2010/main" val="396235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a:solidFill>
                  <a:schemeClr val="tx2">
                    <a:lumMod val="50000"/>
                  </a:schemeClr>
                </a:solidFill>
                <a:latin typeface="Calibri" pitchFamily="34" charset="0"/>
                <a:cs typeface="Calibri" pitchFamily="34" charset="0"/>
              </a:rPr>
              <a:t>ÖĞRENCİ NÖBETLERİ</a:t>
            </a:r>
            <a:endParaRPr lang="tr-TR" sz="4000" dirty="0">
              <a:solidFill>
                <a:schemeClr val="tx2">
                  <a:lumMod val="50000"/>
                </a:schemeClr>
              </a:solidFill>
              <a:latin typeface="Calibri" pitchFamily="34" charset="0"/>
              <a:cs typeface="Calibri" pitchFamily="34" charset="0"/>
            </a:endParaRPr>
          </a:p>
        </p:txBody>
      </p:sp>
      <p:sp>
        <p:nvSpPr>
          <p:cNvPr id="3" name="2 İçerik Yer Tutucusu"/>
          <p:cNvSpPr>
            <a:spLocks noGrp="1"/>
          </p:cNvSpPr>
          <p:nvPr>
            <p:ph idx="1"/>
          </p:nvPr>
        </p:nvSpPr>
        <p:spPr>
          <a:xfrm>
            <a:off x="304800" y="1554162"/>
            <a:ext cx="8686800" cy="5043190"/>
          </a:xfrm>
        </p:spPr>
        <p:txBody>
          <a:bodyPr>
            <a:normAutofit fontScale="40000" lnSpcReduction="20000"/>
          </a:bodyPr>
          <a:lstStyle/>
          <a:p>
            <a:pPr algn="just">
              <a:buNone/>
            </a:pPr>
            <a:r>
              <a:rPr lang="tr-TR" dirty="0">
                <a:solidFill>
                  <a:schemeClr val="bg2">
                    <a:lumMod val="10000"/>
                  </a:schemeClr>
                </a:solidFill>
                <a:latin typeface="Calibri" pitchFamily="34" charset="0"/>
                <a:cs typeface="Calibri" pitchFamily="34" charset="0"/>
              </a:rPr>
              <a:t>(</a:t>
            </a:r>
            <a:r>
              <a:rPr lang="tr-TR" sz="5000" dirty="0">
                <a:solidFill>
                  <a:schemeClr val="bg2">
                    <a:lumMod val="10000"/>
                  </a:schemeClr>
                </a:solidFill>
                <a:latin typeface="Calibri" pitchFamily="34" charset="0"/>
                <a:cs typeface="Calibri" pitchFamily="34" charset="0"/>
              </a:rPr>
              <a:t>1) </a:t>
            </a:r>
            <a:r>
              <a:rPr lang="tr-TR" sz="5000" dirty="0">
                <a:solidFill>
                  <a:schemeClr val="accent1">
                    <a:lumMod val="50000"/>
                  </a:schemeClr>
                </a:solidFill>
                <a:latin typeface="Calibri" pitchFamily="34" charset="0"/>
                <a:cs typeface="Calibri" pitchFamily="34" charset="0"/>
              </a:rPr>
              <a:t>Öğrencilerin görev ve sorumluluk bilincini geliştirmek, okulun yönetim işlerine yardımcı olmalarını sağlamak amacıyla öğrencilere nöbet görevi verilir. Ancak öğrencilere personelin yapması gereken, bedeni çalışmayı gerektiren, eğitim ve öğretimle ilgisi bulunmayan görevler verilemez. Nöbet yerleri, nöbet günleri, nöbetin başlama ve bitiş saatleriyle nöbetçi öğrencilerin görevleri okul yönetimince belirlenerek duyurulur. </a:t>
            </a:r>
          </a:p>
          <a:p>
            <a:pPr algn="just">
              <a:buNone/>
            </a:pPr>
            <a:r>
              <a:rPr lang="tr-TR" sz="5000" dirty="0">
                <a:solidFill>
                  <a:schemeClr val="bg2">
                    <a:lumMod val="10000"/>
                  </a:schemeClr>
                </a:solidFill>
                <a:latin typeface="Calibri" pitchFamily="34" charset="0"/>
                <a:cs typeface="Calibri" pitchFamily="34" charset="0"/>
              </a:rPr>
              <a:t>(</a:t>
            </a:r>
            <a:r>
              <a:rPr lang="tr-TR" sz="5000" b="1" dirty="0">
                <a:solidFill>
                  <a:schemeClr val="accent1">
                    <a:lumMod val="50000"/>
                  </a:schemeClr>
                </a:solidFill>
                <a:latin typeface="Calibri" pitchFamily="34" charset="0"/>
                <a:cs typeface="Calibri" pitchFamily="34" charset="0"/>
              </a:rPr>
              <a:t>2)Nöbetçi öğrenciler, nöbetçi öğretmene, nöbetçi müdür yardımcısına veya okul müdürüne bilgi vermek şartıyla yazılı ve uygulamalı sınava girerler. Öğrencilerin nöbet tuttuğu günler devamsızlıktan sayılmaz. </a:t>
            </a:r>
          </a:p>
          <a:p>
            <a:pPr algn="just">
              <a:buNone/>
            </a:pPr>
            <a:endParaRPr lang="tr-TR" b="1" dirty="0">
              <a:solidFill>
                <a:schemeClr val="accent1">
                  <a:lumMod val="50000"/>
                </a:schemeClr>
              </a:solidFill>
              <a:latin typeface="Calibri" pitchFamily="34" charset="0"/>
              <a:cs typeface="Calibri" pitchFamily="34" charset="0"/>
            </a:endParaRPr>
          </a:p>
          <a:p>
            <a:pPr algn="just">
              <a:buNone/>
            </a:pPr>
            <a:r>
              <a:rPr lang="tr-TR" sz="6000" b="1" dirty="0">
                <a:solidFill>
                  <a:srgbClr val="C00000"/>
                </a:solidFill>
                <a:latin typeface="Calibri" pitchFamily="34" charset="0"/>
                <a:cs typeface="Calibri" pitchFamily="34" charset="0"/>
              </a:rPr>
              <a:t>Zemin Kat nöbetçi öğrencisi 2. kattaki sınıfların ders defterlerini, </a:t>
            </a:r>
          </a:p>
          <a:p>
            <a:pPr algn="just">
              <a:buNone/>
            </a:pPr>
            <a:r>
              <a:rPr lang="tr-TR" sz="6000" b="1" dirty="0">
                <a:solidFill>
                  <a:srgbClr val="C00000"/>
                </a:solidFill>
                <a:latin typeface="Calibri" pitchFamily="34" charset="0"/>
                <a:cs typeface="Calibri" pitchFamily="34" charset="0"/>
              </a:rPr>
              <a:t>1. Kat nöbetçi öğrencisi 1. kattaki sınıfların ders defterlerini son ders saatinin son 10 dakikasında Müdür Yardımcısı Emine Merve </a:t>
            </a:r>
            <a:r>
              <a:rPr lang="tr-TR" sz="6000" b="1" dirty="0" err="1">
                <a:solidFill>
                  <a:srgbClr val="C00000"/>
                </a:solidFill>
                <a:latin typeface="Calibri" pitchFamily="34" charset="0"/>
                <a:cs typeface="Calibri" pitchFamily="34" charset="0"/>
              </a:rPr>
              <a:t>SAYIN’ın</a:t>
            </a:r>
            <a:r>
              <a:rPr lang="tr-TR" sz="6000" b="1" dirty="0">
                <a:solidFill>
                  <a:srgbClr val="C00000"/>
                </a:solidFill>
                <a:latin typeface="Calibri" pitchFamily="34" charset="0"/>
                <a:cs typeface="Calibri" pitchFamily="34" charset="0"/>
              </a:rPr>
              <a:t> odasına bırakacaktır. </a:t>
            </a:r>
          </a:p>
          <a:p>
            <a:pPr algn="just">
              <a:buNone/>
            </a:pPr>
            <a:r>
              <a:rPr lang="tr-TR" sz="6000" b="1" dirty="0">
                <a:solidFill>
                  <a:srgbClr val="C00000"/>
                </a:solidFill>
                <a:latin typeface="Calibri" pitchFamily="34" charset="0"/>
                <a:cs typeface="Calibri" pitchFamily="34" charset="0"/>
              </a:rPr>
              <a:t>Meslek Sınıflarının 9. ve 10 saatlerindeki ders çıkışlarında ders defterlerini sınıf başkanları Müdür Yardımcısı Emine Merve </a:t>
            </a:r>
            <a:r>
              <a:rPr lang="tr-TR" sz="6000" b="1" dirty="0" err="1">
                <a:solidFill>
                  <a:srgbClr val="C00000"/>
                </a:solidFill>
                <a:latin typeface="Calibri" pitchFamily="34" charset="0"/>
                <a:cs typeface="Calibri" pitchFamily="34" charset="0"/>
              </a:rPr>
              <a:t>SAYIN’ın</a:t>
            </a:r>
            <a:r>
              <a:rPr lang="tr-TR" sz="6000" b="1" dirty="0">
                <a:solidFill>
                  <a:srgbClr val="C00000"/>
                </a:solidFill>
                <a:latin typeface="Calibri" pitchFamily="34" charset="0"/>
                <a:cs typeface="Calibri" pitchFamily="34" charset="0"/>
              </a:rPr>
              <a:t> odasına bırakacaktır. </a:t>
            </a:r>
          </a:p>
          <a:p>
            <a:pPr algn="just">
              <a:buNone/>
            </a:pPr>
            <a:endParaRPr lang="tr-TR" b="1"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C00000"/>
                </a:solidFill>
              </a:rPr>
              <a:t>Teneffüs ve öğle arası</a:t>
            </a:r>
          </a:p>
        </p:txBody>
      </p:sp>
      <p:sp>
        <p:nvSpPr>
          <p:cNvPr id="3" name="İçerik Yer Tutucusu 2"/>
          <p:cNvSpPr>
            <a:spLocks noGrp="1"/>
          </p:cNvSpPr>
          <p:nvPr>
            <p:ph idx="1"/>
          </p:nvPr>
        </p:nvSpPr>
        <p:spPr/>
        <p:txBody>
          <a:bodyPr>
            <a:normAutofit lnSpcReduction="10000"/>
          </a:bodyPr>
          <a:lstStyle/>
          <a:p>
            <a:r>
              <a:rPr lang="tr-TR" dirty="0"/>
              <a:t>Teneffüsler 10 dk.</a:t>
            </a:r>
          </a:p>
          <a:p>
            <a:pPr marL="0" indent="0">
              <a:buNone/>
            </a:pPr>
            <a:endParaRPr lang="tr-TR" dirty="0"/>
          </a:p>
          <a:p>
            <a:r>
              <a:rPr lang="tr-TR" dirty="0">
                <a:solidFill>
                  <a:srgbClr val="C00000"/>
                </a:solidFill>
              </a:rPr>
              <a:t>İlk </a:t>
            </a:r>
            <a:r>
              <a:rPr lang="tr-TR" dirty="0" err="1">
                <a:solidFill>
                  <a:srgbClr val="C00000"/>
                </a:solidFill>
              </a:rPr>
              <a:t>tenefüs</a:t>
            </a:r>
            <a:r>
              <a:rPr lang="tr-TR" dirty="0">
                <a:solidFill>
                  <a:srgbClr val="C00000"/>
                </a:solidFill>
              </a:rPr>
              <a:t> 15 </a:t>
            </a:r>
            <a:r>
              <a:rPr lang="tr-TR" dirty="0" err="1">
                <a:solidFill>
                  <a:srgbClr val="C00000"/>
                </a:solidFill>
              </a:rPr>
              <a:t>dk</a:t>
            </a:r>
            <a:r>
              <a:rPr lang="tr-TR" dirty="0">
                <a:solidFill>
                  <a:srgbClr val="C00000"/>
                </a:solidFill>
              </a:rPr>
              <a:t> ve 4. dersin </a:t>
            </a:r>
            <a:r>
              <a:rPr lang="tr-TR" dirty="0" err="1">
                <a:solidFill>
                  <a:srgbClr val="C00000"/>
                </a:solidFill>
              </a:rPr>
              <a:t>tenefüsü</a:t>
            </a:r>
            <a:r>
              <a:rPr lang="tr-TR" dirty="0">
                <a:solidFill>
                  <a:srgbClr val="C00000"/>
                </a:solidFill>
              </a:rPr>
              <a:t> 5 dk’dır</a:t>
            </a:r>
            <a:r>
              <a:rPr lang="tr-TR" dirty="0"/>
              <a:t>.</a:t>
            </a:r>
          </a:p>
          <a:p>
            <a:endParaRPr lang="tr-TR" dirty="0"/>
          </a:p>
          <a:p>
            <a:r>
              <a:rPr lang="tr-TR" dirty="0"/>
              <a:t>Öğle arası 1 saattir.</a:t>
            </a:r>
          </a:p>
          <a:p>
            <a:endParaRPr lang="tr-TR" dirty="0"/>
          </a:p>
          <a:p>
            <a:r>
              <a:rPr lang="tr-TR" dirty="0">
                <a:solidFill>
                  <a:srgbClr val="C00000"/>
                </a:solidFill>
              </a:rPr>
              <a:t>Nöbetçi öğrenciler öğle arası ve teneffüslerde görevlerine devam edecektir.</a:t>
            </a:r>
          </a:p>
        </p:txBody>
      </p:sp>
    </p:spTree>
    <p:extLst>
      <p:ext uri="{BB962C8B-B14F-4D97-AF65-F5344CB8AC3E}">
        <p14:creationId xmlns:p14="http://schemas.microsoft.com/office/powerpoint/2010/main" val="337464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dirty="0">
                <a:solidFill>
                  <a:srgbClr val="C00000"/>
                </a:solidFill>
                <a:latin typeface="+mn-lt"/>
                <a:ea typeface="+mn-ea"/>
                <a:cs typeface="+mn-cs"/>
              </a:rPr>
              <a:t>Taşımalı öğrencilerin yemek dağılımı</a:t>
            </a:r>
          </a:p>
        </p:txBody>
      </p:sp>
      <p:sp>
        <p:nvSpPr>
          <p:cNvPr id="3" name="İçerik Yer Tutucusu 2"/>
          <p:cNvSpPr>
            <a:spLocks noGrp="1"/>
          </p:cNvSpPr>
          <p:nvPr>
            <p:ph idx="1"/>
          </p:nvPr>
        </p:nvSpPr>
        <p:spPr/>
        <p:txBody>
          <a:bodyPr>
            <a:normAutofit lnSpcReduction="10000"/>
          </a:bodyPr>
          <a:lstStyle/>
          <a:p>
            <a:pPr algn="just"/>
            <a:r>
              <a:rPr lang="tr-TR" dirty="0"/>
              <a:t>Servis ile gelen öğrenciler için okulumuzda yemek yapılmaktadır.</a:t>
            </a:r>
          </a:p>
          <a:p>
            <a:pPr algn="just"/>
            <a:r>
              <a:rPr lang="tr-TR" dirty="0">
                <a:solidFill>
                  <a:schemeClr val="tx1">
                    <a:lumMod val="75000"/>
                    <a:lumOff val="25000"/>
                  </a:schemeClr>
                </a:solidFill>
              </a:rPr>
              <a:t>Servis ile gelen öğrenciler öğle arası hiçbir şekilde okuldan ayrılamazlar.</a:t>
            </a:r>
          </a:p>
          <a:p>
            <a:pPr algn="just"/>
            <a:r>
              <a:rPr lang="tr-TR" dirty="0">
                <a:solidFill>
                  <a:srgbClr val="C00000"/>
                </a:solidFill>
              </a:rPr>
              <a:t>Teneffüs saatlerinde okulun bahçesinden dışarı çıkılması yasaktır.</a:t>
            </a:r>
          </a:p>
          <a:p>
            <a:pPr algn="just"/>
            <a:r>
              <a:rPr lang="tr-TR" dirty="0">
                <a:solidFill>
                  <a:srgbClr val="C00000"/>
                </a:solidFill>
              </a:rPr>
              <a:t>Nöbetçi öğrenciler okulun yemeğinden öğle arasına girilmeden önce yemek yiyebilirler. Sonrasında nöbet yerlerine geçmeleri gereklidir.</a:t>
            </a:r>
          </a:p>
        </p:txBody>
      </p:sp>
    </p:spTree>
    <p:extLst>
      <p:ext uri="{BB962C8B-B14F-4D97-AF65-F5344CB8AC3E}">
        <p14:creationId xmlns:p14="http://schemas.microsoft.com/office/powerpoint/2010/main" val="29799884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648</TotalTime>
  <Words>2654</Words>
  <Application>Microsoft Office PowerPoint</Application>
  <PresentationFormat>Ekran Gösterisi (4:3)</PresentationFormat>
  <Paragraphs>195</Paragraphs>
  <Slides>36</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36</vt:i4>
      </vt:variant>
    </vt:vector>
  </HeadingPairs>
  <TitlesOfParts>
    <vt:vector size="46" baseType="lpstr">
      <vt:lpstr>Calibri</vt:lpstr>
      <vt:lpstr>Comic Sans MS</vt:lpstr>
      <vt:lpstr>Edwardian Script ITC</vt:lpstr>
      <vt:lpstr>Franklin Gothic Book</vt:lpstr>
      <vt:lpstr>Franklin Gothic Medium</vt:lpstr>
      <vt:lpstr>Monotype Corsiva</vt:lpstr>
      <vt:lpstr>Times New Roman</vt:lpstr>
      <vt:lpstr>Wingdings</vt:lpstr>
      <vt:lpstr>Wingdings 2</vt:lpstr>
      <vt:lpstr>Gezinti</vt:lpstr>
      <vt:lpstr>PowerPoint Sunusu</vt:lpstr>
      <vt:lpstr>Okulumuz idari Kadrosu  </vt:lpstr>
      <vt:lpstr>Okul giriş çıkış saatleri</vt:lpstr>
      <vt:lpstr>OKULUMUZDA ÖĞRENCİ KIYAFETLERİ</vt:lpstr>
      <vt:lpstr>PowerPoint Sunusu</vt:lpstr>
      <vt:lpstr>ÖĞRENCİLERİN SAÇI VE SAKALI</vt:lpstr>
      <vt:lpstr>ÖĞRENCİ NÖBETLERİ</vt:lpstr>
      <vt:lpstr>Teneffüs ve öğle arası</vt:lpstr>
      <vt:lpstr>Taşımalı öğrencilerin yemek dağılımı</vt:lpstr>
      <vt:lpstr>KaNtin ve katlara yiyecek içecek çıkartma</vt:lpstr>
      <vt:lpstr>Okul yolu ve öğrenci tuvaletleri</vt:lpstr>
      <vt:lpstr>Okul servisleri</vt:lpstr>
      <vt:lpstr>SINIF BAŞKANLIĞI</vt:lpstr>
      <vt:lpstr>GEÇ GELME ve DEVAMSIZLIK</vt:lpstr>
      <vt:lpstr>GEÇ GELME ve DEVAMSIZLIK</vt:lpstr>
      <vt:lpstr>GEÇ GELME ve DEVAMSIZLIK</vt:lpstr>
      <vt:lpstr>PowerPoint Sunusu</vt:lpstr>
      <vt:lpstr>Veli okul iletişimi</vt:lpstr>
      <vt:lpstr>Nakil İşlemleri</vt:lpstr>
      <vt:lpstr>Alan bölüm seçimi</vt:lpstr>
      <vt:lpstr>SINIF GEÇME</vt:lpstr>
      <vt:lpstr>SINIF GEÇME</vt:lpstr>
      <vt:lpstr>sınıf tekrarı ve öğrenim hakkı</vt:lpstr>
      <vt:lpstr>Takdir – Teşekkür Belgeleri</vt:lpstr>
      <vt:lpstr>Mezuniyet Puanı</vt:lpstr>
      <vt:lpstr>Sorumlu Ders Ne Demektir?</vt:lpstr>
      <vt:lpstr>sınavlara katılmayanlar</vt:lpstr>
      <vt:lpstr>Sınıf Tekrarı ve Öğrenim Hakkı</vt:lpstr>
      <vt:lpstr>Sorumlu Olarak Sınıf Geçme ve Sorumluluğun Kalkması</vt:lpstr>
      <vt:lpstr>Disiplin cezaları</vt:lpstr>
      <vt:lpstr>Öğrencilerimizden Beklenen Davranışlar </vt:lpstr>
      <vt:lpstr>PowerPoint Sunusu</vt:lpstr>
      <vt:lpstr>PowerPoint Sunusu</vt:lpstr>
      <vt:lpstr>PowerPoint Sunusu</vt:lpstr>
      <vt:lpstr>PowerPoint Sunusu</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LENOVO1</dc:creator>
  <cp:lastModifiedBy>User</cp:lastModifiedBy>
  <cp:revision>169</cp:revision>
  <dcterms:created xsi:type="dcterms:W3CDTF">2016-10-22T09:39:06Z</dcterms:created>
  <dcterms:modified xsi:type="dcterms:W3CDTF">2023-09-14T13:02:45Z</dcterms:modified>
</cp:coreProperties>
</file>